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57" r:id="rId7"/>
    <p:sldId id="258" r:id="rId8"/>
    <p:sldId id="259" r:id="rId9"/>
    <p:sldId id="260" r:id="rId10"/>
    <p:sldId id="261" r:id="rId11"/>
    <p:sldId id="262" r:id="rId12"/>
    <p:sldId id="263" r:id="rId13"/>
    <p:sldId id="264" r:id="rId14"/>
    <p:sldId id="265" r:id="rId15"/>
    <p:sldId id="266" r:id="rId16"/>
    <p:sldId id="267" r:id="rId17"/>
    <p:sldId id="271" r:id="rId18"/>
    <p:sldId id="272" r:id="rId19"/>
    <p:sldId id="273" r:id="rId20"/>
    <p:sldId id="274" r:id="rId21"/>
    <p:sldId id="275" r:id="rId22"/>
    <p:sldId id="276" r:id="rId23"/>
    <p:sldId id="277" r:id="rId24"/>
    <p:sldId id="278" r:id="rId25"/>
    <p:sldId id="284"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83" d="100"/>
          <a:sy n="83" d="100"/>
        </p:scale>
        <p:origin x="89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ADC6581-A56D-4C57-B629-D7E611F9D110}" type="datetimeFigureOut">
              <a:rPr lang="tr-TR" smtClean="0"/>
              <a:t>20.02.2019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t>‹#›</a:t>
            </a:fld>
            <a:endParaRPr lang="tr-TR"/>
          </a:p>
        </p:txBody>
      </p:sp>
      <p:sp>
        <p:nvSpPr>
          <p:cNvPr id="7" name="Dikdörtgen 6"/>
          <p:cNvSpPr/>
          <p:nvPr userDrawn="1"/>
        </p:nvSpPr>
        <p:spPr>
          <a:xfrm>
            <a:off x="-36434" y="0"/>
            <a:ext cx="9180433" cy="3573016"/>
          </a:xfrm>
          <a:prstGeom prst="rec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rgbClr val="FFEFD1"/>
                  </a:gs>
                  <a:gs pos="64999">
                    <a:srgbClr val="F0EBD5"/>
                  </a:gs>
                  <a:gs pos="100000">
                    <a:srgbClr val="D1C39F"/>
                  </a:gs>
                </a:gsLst>
                <a:lin ang="5400000" scaled="1"/>
                <a:tileRect/>
              </a:gradFill>
            </a:endParaRPr>
          </a:p>
        </p:txBody>
      </p:sp>
      <p:sp>
        <p:nvSpPr>
          <p:cNvPr id="8" name="Akış Çizelgesi: İşlem 7"/>
          <p:cNvSpPr/>
          <p:nvPr userDrawn="1"/>
        </p:nvSpPr>
        <p:spPr>
          <a:xfrm>
            <a:off x="-36434" y="3573016"/>
            <a:ext cx="9180433" cy="1368152"/>
          </a:xfrm>
          <a:prstGeom prst="flowChartProcess">
            <a:avLst/>
          </a:prstGeom>
          <a:gradFill flip="none" rotWithShape="1">
            <a:gsLst>
              <a:gs pos="100000">
                <a:srgbClr val="00B0F0">
                  <a:shade val="30000"/>
                  <a:satMod val="115000"/>
                </a:srgbClr>
              </a:gs>
              <a:gs pos="50000">
                <a:srgbClr val="00B0F0">
                  <a:shade val="67500"/>
                  <a:satMod val="115000"/>
                </a:srgbClr>
              </a:gs>
              <a:gs pos="0">
                <a:srgbClr val="00B0F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userDrawn="1"/>
        </p:nvPicPr>
        <p:blipFill rotWithShape="1">
          <a:blip r:embed="rId2">
            <a:extLst>
              <a:ext uri="{28A0092B-C50C-407E-A947-70E740481C1C}">
                <a14:useLocalDpi xmlns:a14="http://schemas.microsoft.com/office/drawing/2010/main" val="0"/>
              </a:ext>
            </a:extLst>
          </a:blip>
          <a:srcRect b="25279"/>
          <a:stretch/>
        </p:blipFill>
        <p:spPr>
          <a:xfrm>
            <a:off x="3170904" y="116632"/>
            <a:ext cx="3419866" cy="3456384"/>
          </a:xfrm>
          <a:prstGeom prst="rect">
            <a:avLst/>
          </a:prstGeom>
        </p:spPr>
      </p:pic>
      <p:sp>
        <p:nvSpPr>
          <p:cNvPr id="10" name="Akış Çizelgesi: İşlem 9"/>
          <p:cNvSpPr/>
          <p:nvPr userDrawn="1"/>
        </p:nvSpPr>
        <p:spPr>
          <a:xfrm>
            <a:off x="0" y="4941168"/>
            <a:ext cx="9144000" cy="980728"/>
          </a:xfrm>
          <a:prstGeom prst="flowChartProcess">
            <a:avLst/>
          </a:prstGeom>
          <a:gradFill flip="none" rotWithShape="1">
            <a:gsLst>
              <a:gs pos="100000">
                <a:srgbClr val="00B050">
                  <a:shade val="30000"/>
                  <a:satMod val="115000"/>
                </a:srgbClr>
              </a:gs>
              <a:gs pos="50000">
                <a:srgbClr val="00B050">
                  <a:shade val="67500"/>
                  <a:satMod val="115000"/>
                </a:srgbClr>
              </a:gs>
              <a:gs pos="0">
                <a:srgbClr val="00B05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userDrawn="1"/>
        </p:nvSpPr>
        <p:spPr>
          <a:xfrm>
            <a:off x="0" y="5921896"/>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93155" y="5046813"/>
            <a:ext cx="8957709" cy="769441"/>
          </a:xfrm>
          <a:prstGeom prst="rect">
            <a:avLst/>
          </a:prstGeom>
          <a:noFill/>
        </p:spPr>
        <p:txBody>
          <a:bodyPr wrap="none" lIns="91440" tIns="45720" rIns="91440" bIns="45720">
            <a:spAutoFit/>
          </a:bodyPr>
          <a:lstStyle/>
          <a:p>
            <a:pPr algn="ctr"/>
            <a:r>
              <a:rPr lang="tr-T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LGS BRANŞ ODAKLI SORU ANALİZLERİ</a:t>
            </a:r>
            <a:endParaRPr lang="tr-TR"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Dikdörtgen 13"/>
          <p:cNvSpPr/>
          <p:nvPr userDrawn="1"/>
        </p:nvSpPr>
        <p:spPr>
          <a:xfrm>
            <a:off x="191894" y="3545722"/>
            <a:ext cx="459613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ERZİNCAN</a:t>
            </a:r>
            <a:endParaRPr lang="tr-T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ikdörtgen 14"/>
          <p:cNvSpPr/>
          <p:nvPr userDrawn="1"/>
        </p:nvSpPr>
        <p:spPr>
          <a:xfrm>
            <a:off x="5028552" y="3717032"/>
            <a:ext cx="3908827" cy="1077218"/>
          </a:xfrm>
          <a:prstGeom prst="rect">
            <a:avLst/>
          </a:prstGeom>
          <a:noFill/>
        </p:spPr>
        <p:txBody>
          <a:bodyPr wrap="none" lIns="91440" tIns="45720" rIns="91440" bIns="45720">
            <a:spAutoFit/>
          </a:bodyPr>
          <a:lstStyle/>
          <a:p>
            <a:pPr algn="ctr"/>
            <a:r>
              <a:rPr lang="tr-TR" sz="3200" b="1" dirty="0" smtClean="0"/>
              <a:t>Ölçme Değerlendirme</a:t>
            </a:r>
          </a:p>
          <a:p>
            <a:pPr algn="ctr"/>
            <a:r>
              <a:rPr lang="tr-TR" sz="3200" b="1" dirty="0" smtClean="0"/>
              <a:t>Merkezi</a:t>
            </a:r>
            <a:endParaRPr lang="tr-TR" sz="3200" b="1" dirty="0"/>
          </a:p>
        </p:txBody>
      </p:sp>
      <p:cxnSp>
        <p:nvCxnSpPr>
          <p:cNvPr id="16" name="Düz Bağlayıcı 15"/>
          <p:cNvCxnSpPr/>
          <p:nvPr userDrawn="1"/>
        </p:nvCxnSpPr>
        <p:spPr>
          <a:xfrm>
            <a:off x="4880837" y="3645024"/>
            <a:ext cx="0" cy="12241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03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ADC6581-A56D-4C57-B629-D7E611F9D110}" type="datetimeFigureOut">
              <a:rPr lang="tr-TR" smtClean="0"/>
              <a:t>20.02.2019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48750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ADC6581-A56D-4C57-B629-D7E611F9D110}" type="datetimeFigureOut">
              <a:rPr lang="tr-TR" smtClean="0"/>
              <a:t>20.02.2019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19890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ADC6581-A56D-4C57-B629-D7E611F9D110}" type="datetimeFigureOut">
              <a:rPr lang="tr-TR" smtClean="0"/>
              <a:t>20.02.2019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265252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ADC6581-A56D-4C57-B629-D7E611F9D110}" type="datetimeFigureOut">
              <a:rPr lang="tr-TR" smtClean="0"/>
              <a:t>20.02.2019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123920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ADC6581-A56D-4C57-B629-D7E611F9D110}" type="datetimeFigureOut">
              <a:rPr lang="tr-TR" smtClean="0"/>
              <a:t>20.02.2019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298956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ADC6581-A56D-4C57-B629-D7E611F9D110}" type="datetimeFigureOut">
              <a:rPr lang="tr-TR" smtClean="0"/>
              <a:t>20.02.2019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78668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ADC6581-A56D-4C57-B629-D7E611F9D110}" type="datetimeFigureOut">
              <a:rPr lang="tr-TR" smtClean="0"/>
              <a:t>20.02.2019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173768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ADC6581-A56D-4C57-B629-D7E611F9D110}" type="datetimeFigureOut">
              <a:rPr lang="tr-TR" smtClean="0"/>
              <a:t>20.02.2019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37267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49"/>
            <a:ext cx="3008313" cy="1162051"/>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ADC6581-A56D-4C57-B629-D7E611F9D110}" type="datetimeFigureOut">
              <a:rPr lang="tr-TR" smtClean="0"/>
              <a:t>20.02.2019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167608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ADC6581-A56D-4C57-B629-D7E611F9D110}" type="datetimeFigureOut">
              <a:rPr lang="tr-TR" smtClean="0"/>
              <a:t>20.02.2019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ECCAFC-8287-43EC-8C07-4B7AB8034AD4}" type="slidenum">
              <a:rPr lang="tr-TR" smtClean="0"/>
              <a:t>‹#›</a:t>
            </a:fld>
            <a:endParaRPr lang="tr-TR"/>
          </a:p>
        </p:txBody>
      </p:sp>
    </p:spTree>
    <p:extLst>
      <p:ext uri="{BB962C8B-B14F-4D97-AF65-F5344CB8AC3E}">
        <p14:creationId xmlns:p14="http://schemas.microsoft.com/office/powerpoint/2010/main" val="253892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C6581-A56D-4C57-B629-D7E611F9D110}" type="datetimeFigureOut">
              <a:rPr lang="tr-TR" smtClean="0"/>
              <a:t>20.02.2019</a:t>
            </a:fld>
            <a:endParaRPr lang="tr-T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CCAFC-8287-43EC-8C07-4B7AB8034AD4}" type="slidenum">
              <a:rPr lang="tr-TR" smtClean="0"/>
              <a:t>‹#›</a:t>
            </a:fld>
            <a:endParaRPr lang="tr-TR"/>
          </a:p>
        </p:txBody>
      </p:sp>
    </p:spTree>
    <p:extLst>
      <p:ext uri="{BB962C8B-B14F-4D97-AF65-F5344CB8AC3E}">
        <p14:creationId xmlns:p14="http://schemas.microsoft.com/office/powerpoint/2010/main" val="151721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3515294" y="5934669"/>
            <a:ext cx="2427524"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4067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pic>
        <p:nvPicPr>
          <p:cNvPr id="2050" name="Picture 2" descr="C:\Users\TBM\Desktop\Yeni klasör\22171651_ocak_ayi_ornek_sorular_sozel-04.jpg"/>
          <p:cNvPicPr>
            <a:picLocks noChangeAspect="1" noChangeArrowheads="1"/>
          </p:cNvPicPr>
          <p:nvPr/>
        </p:nvPicPr>
        <p:blipFill rotWithShape="1">
          <a:blip r:embed="rId3">
            <a:extLst>
              <a:ext uri="{28A0092B-C50C-407E-A947-70E740481C1C}">
                <a14:useLocalDpi xmlns:a14="http://schemas.microsoft.com/office/drawing/2010/main" val="0"/>
              </a:ext>
            </a:extLst>
          </a:blip>
          <a:srcRect t="-10" b="66877"/>
          <a:stretch/>
        </p:blipFill>
        <p:spPr bwMode="auto">
          <a:xfrm>
            <a:off x="0" y="-31598"/>
            <a:ext cx="9144000" cy="68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15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pic>
        <p:nvPicPr>
          <p:cNvPr id="3074" name="Picture 2" descr="C:\Users\TBM\Desktop\Yeni klasör\22171651_ocak_ayi_ornek_sorular_sozel-05.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56958"/>
          <a:stretch/>
        </p:blipFill>
        <p:spPr bwMode="auto">
          <a:xfrm>
            <a:off x="-12980" y="0"/>
            <a:ext cx="9222812"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15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pic>
        <p:nvPicPr>
          <p:cNvPr id="4098" name="Picture 2" descr="C:\Users\TBM\Desktop\Yeni klasör\22171651_ocak_ayi_ornek_sorular_sozel-06.jpg"/>
          <p:cNvPicPr>
            <a:picLocks noChangeAspect="1" noChangeArrowheads="1"/>
          </p:cNvPicPr>
          <p:nvPr/>
        </p:nvPicPr>
        <p:blipFill rotWithShape="1">
          <a:blip r:embed="rId3">
            <a:extLst>
              <a:ext uri="{28A0092B-C50C-407E-A947-70E740481C1C}">
                <a14:useLocalDpi xmlns:a14="http://schemas.microsoft.com/office/drawing/2010/main" val="0"/>
              </a:ext>
            </a:extLst>
          </a:blip>
          <a:srcRect t="-2" b="69297"/>
          <a:stretch/>
        </p:blipFill>
        <p:spPr bwMode="auto">
          <a:xfrm>
            <a:off x="0" y="12772"/>
            <a:ext cx="9144000" cy="680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15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pic>
        <p:nvPicPr>
          <p:cNvPr id="5122" name="Picture 2" descr="C:\Users\TBM\Desktop\Yeni klasör\22171651_ocak_ayi_ornek_sorular_sozel-09.jpg"/>
          <p:cNvPicPr>
            <a:picLocks noChangeAspect="1" noChangeArrowheads="1"/>
          </p:cNvPicPr>
          <p:nvPr/>
        </p:nvPicPr>
        <p:blipFill rotWithShape="1">
          <a:blip r:embed="rId3">
            <a:extLst>
              <a:ext uri="{28A0092B-C50C-407E-A947-70E740481C1C}">
                <a14:useLocalDpi xmlns:a14="http://schemas.microsoft.com/office/drawing/2010/main" val="0"/>
              </a:ext>
            </a:extLst>
          </a:blip>
          <a:srcRect t="-2" b="58254"/>
          <a:stretch/>
        </p:blipFill>
        <p:spPr bwMode="auto">
          <a:xfrm>
            <a:off x="0" y="-1"/>
            <a:ext cx="9144000" cy="666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15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TBM\Desktop\Yeni klasör\22171651_ocak_ayi_ornek_sorular_sozel-10.jpg"/>
          <p:cNvPicPr>
            <a:picLocks noChangeAspect="1" noChangeArrowheads="1"/>
          </p:cNvPicPr>
          <p:nvPr/>
        </p:nvPicPr>
        <p:blipFill rotWithShape="1">
          <a:blip r:embed="rId2">
            <a:extLst>
              <a:ext uri="{28A0092B-C50C-407E-A947-70E740481C1C}">
                <a14:useLocalDpi xmlns:a14="http://schemas.microsoft.com/office/drawing/2010/main" val="0"/>
              </a:ext>
            </a:extLst>
          </a:blip>
          <a:srcRect t="1873" b="52418"/>
          <a:stretch/>
        </p:blipFill>
        <p:spPr bwMode="auto">
          <a:xfrm>
            <a:off x="0" y="-419576"/>
            <a:ext cx="9144000" cy="727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99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C:\Users\TBM\Desktop\Yeni klasör (2)\25144837_25095829_ornek_sorular_aralik_ayi_sozel-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 y="-21611"/>
            <a:ext cx="9176048" cy="687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88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descr="C:\Users\TBM\Desktop\Yeni klasör (2)\25144837_25095829_ornek_sorular_aralik_ayi_sozel-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78" y="0"/>
            <a:ext cx="8711255" cy="688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88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descr="C:\Users\TBM\Desktop\Yeni klasör (2)\25144837_25095829_ornek_sorular_aralik_ayi_sozel-09.jpg"/>
          <p:cNvPicPr>
            <a:picLocks noChangeAspect="1" noChangeArrowheads="1"/>
          </p:cNvPicPr>
          <p:nvPr/>
        </p:nvPicPr>
        <p:blipFill rotWithShape="1">
          <a:blip r:embed="rId2">
            <a:extLst>
              <a:ext uri="{28A0092B-C50C-407E-A947-70E740481C1C}">
                <a14:useLocalDpi xmlns:a14="http://schemas.microsoft.com/office/drawing/2010/main" val="0"/>
              </a:ext>
            </a:extLst>
          </a:blip>
          <a:srcRect t="8539" b="34441"/>
          <a:stretch/>
        </p:blipFill>
        <p:spPr bwMode="auto">
          <a:xfrm>
            <a:off x="0" y="0"/>
            <a:ext cx="9144000" cy="688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descr="C:\Users\TBM\Desktop\Yeni klasör (2)\25144837_25095829_ornek_sorular_aralik_ayi_sozel-11.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3781"/>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descr="C:\Users\TBM\Desktop\22142412_KASIM_AYI_SYZEL_YRNEK_SORULAR\22142412_KASIM_AYI_SYZEL_YRNEK_SORULAR-05.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3228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2" name="Dikdörtgen 1"/>
          <p:cNvSpPr/>
          <p:nvPr/>
        </p:nvSpPr>
        <p:spPr>
          <a:xfrm>
            <a:off x="157054" y="1124744"/>
            <a:ext cx="8735425" cy="461665"/>
          </a:xfrm>
          <a:prstGeom prst="rect">
            <a:avLst/>
          </a:prstGeom>
        </p:spPr>
        <p:txBody>
          <a:bodyPr wrap="square">
            <a:spAutoFit/>
          </a:bodyPr>
          <a:lstStyle/>
          <a:p>
            <a:r>
              <a:rPr lang="tr-TR" sz="2400" b="1" dirty="0" smtClean="0"/>
              <a:t>TÜRKÇE </a:t>
            </a:r>
            <a:r>
              <a:rPr lang="tr-TR" sz="2400" b="1" dirty="0"/>
              <a:t>DERSİ ÖĞRETİM PROGRAMI'NIN </a:t>
            </a:r>
            <a:r>
              <a:rPr lang="tr-TR" sz="2400" b="1" dirty="0" smtClean="0"/>
              <a:t>AMAÇLARI</a:t>
            </a:r>
            <a:endParaRPr lang="tr-TR" sz="2400" dirty="0"/>
          </a:p>
        </p:txBody>
      </p:sp>
      <p:sp>
        <p:nvSpPr>
          <p:cNvPr id="3" name="Dikdörtgen 2"/>
          <p:cNvSpPr/>
          <p:nvPr/>
        </p:nvSpPr>
        <p:spPr>
          <a:xfrm>
            <a:off x="323529" y="1946607"/>
            <a:ext cx="8568950" cy="2705356"/>
          </a:xfrm>
          <a:prstGeom prst="rect">
            <a:avLst/>
          </a:prstGeom>
        </p:spPr>
        <p:txBody>
          <a:bodyPr wrap="square">
            <a:spAutoFit/>
          </a:bodyPr>
          <a:lstStyle/>
          <a:p>
            <a:pPr>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Dinleme/izleme</a:t>
            </a:r>
            <a:r>
              <a:rPr lang="tr-TR" sz="2000" dirty="0">
                <a:latin typeface="Calibri" panose="020F0502020204030204" pitchFamily="34" charset="0"/>
                <a:ea typeface="Calibri" panose="020F0502020204030204" pitchFamily="34" charset="0"/>
                <a:cs typeface="Times New Roman" panose="02020603050405020304" pitchFamily="18" charset="0"/>
              </a:rPr>
              <a:t>, konuşma, okuma ve yazma becerilerinin geliştirilmesi,</a:t>
            </a:r>
          </a:p>
          <a:p>
            <a:pPr>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 • Türkçeyi, konuşma ve yazma kurallarına uygun olarak bilinçli, doğru ve özenli kullanmalarının sağlanması, </a:t>
            </a:r>
          </a:p>
          <a:p>
            <a:pPr>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smtClean="0">
                <a:latin typeface="Calibri" panose="020F0502020204030204" pitchFamily="34" charset="0"/>
                <a:ea typeface="Calibri" panose="020F0502020204030204" pitchFamily="34" charset="0"/>
                <a:cs typeface="Times New Roman" panose="02020603050405020304" pitchFamily="18" charset="0"/>
              </a:rPr>
              <a:t>Okuduğu</a:t>
            </a:r>
            <a:r>
              <a:rPr lang="tr-TR" sz="2000" dirty="0">
                <a:latin typeface="Calibri" panose="020F0502020204030204" pitchFamily="34" charset="0"/>
                <a:ea typeface="Calibri" panose="020F0502020204030204" pitchFamily="34" charset="0"/>
                <a:cs typeface="Times New Roman" panose="02020603050405020304" pitchFamily="18" charset="0"/>
              </a:rPr>
              <a:t>, dinlediği/izlediğinden hareketle, söz varlığını zenginleştirerek dil zevki ve bilincine ulaşmalarının; duygu, düşünce ve hayal dünyalarını geliştirmelerinin sağlanması</a:t>
            </a:r>
            <a:r>
              <a:rPr lang="tr-TR"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tr-TR" sz="2000" dirty="0"/>
              <a:t>• </a:t>
            </a:r>
            <a:r>
              <a:rPr lang="tr-TR" sz="2000" dirty="0" smtClean="0"/>
              <a:t>Okuma </a:t>
            </a:r>
            <a:r>
              <a:rPr lang="tr-TR" sz="2000" dirty="0"/>
              <a:t>yazma sevgisi ve alışkanlığını kazanmalarının sağlanması,</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95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descr="C:\Users\TBM\Desktop\22142412_KASIM_AYI_SYZEL_YRNEK_SORULAR\22142412_KASIM_AYI_SYZEL_YRNEK_SORULAR-07.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29194"/>
          <a:stretch/>
        </p:blipFill>
        <p:spPr bwMode="auto">
          <a:xfrm>
            <a:off x="-21704"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descr="C:\Users\TBM\Desktop\22142412_KASIM_AYI_SYZEL_YRNEK_SORULAR\22142412_KASIM_AYI_SYZEL_YRNEK_SORULAR-10.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645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4338" name="Picture 2" descr="C:\Users\TBM\Desktop\22142412_KASIM_AYI_SYZEL_YRNEK_SORULAR\22142412_KASIM_AYI_SYZEL_YRNEK_SORULA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7" y="22840"/>
            <a:ext cx="9123393" cy="683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descr="C:\Users\TBM\Desktop\22142305_EKYM_AYI_SYZEL_YRNEK_SORULAR\22142305_EKYM_AYI_SYZEL_YRNEK_SORULAR-06.jpg"/>
          <p:cNvPicPr>
            <a:picLocks noChangeAspect="1" noChangeArrowheads="1"/>
          </p:cNvPicPr>
          <p:nvPr/>
        </p:nvPicPr>
        <p:blipFill rotWithShape="1">
          <a:blip r:embed="rId2">
            <a:extLst>
              <a:ext uri="{28A0092B-C50C-407E-A947-70E740481C1C}">
                <a14:useLocalDpi xmlns:a14="http://schemas.microsoft.com/office/drawing/2010/main" val="0"/>
              </a:ext>
            </a:extLst>
          </a:blip>
          <a:srcRect b="69555"/>
          <a:stretch/>
        </p:blipFill>
        <p:spPr bwMode="auto">
          <a:xfrm>
            <a:off x="0" y="0"/>
            <a:ext cx="9143999"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6386" name="Picture 2" descr="C:\Users\TBM\Desktop\22142305_EKYM_AYI_SYZEL_YRNEK_SORULAR\22142305_EKYM_AYI_SYZEL_YRNEK_SORULAR-07.jpg"/>
          <p:cNvPicPr>
            <a:picLocks noChangeAspect="1" noChangeArrowheads="1"/>
          </p:cNvPicPr>
          <p:nvPr/>
        </p:nvPicPr>
        <p:blipFill rotWithShape="1">
          <a:blip r:embed="rId2">
            <a:extLst>
              <a:ext uri="{28A0092B-C50C-407E-A947-70E740481C1C}">
                <a14:useLocalDpi xmlns:a14="http://schemas.microsoft.com/office/drawing/2010/main" val="0"/>
              </a:ext>
            </a:extLst>
          </a:blip>
          <a:srcRect t="-3" b="71715"/>
          <a:stretch/>
        </p:blipFill>
        <p:spPr bwMode="auto">
          <a:xfrm>
            <a:off x="27902" y="-99392"/>
            <a:ext cx="9144000"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6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3" name="Dikdörtgen 2"/>
          <p:cNvSpPr/>
          <p:nvPr/>
        </p:nvSpPr>
        <p:spPr>
          <a:xfrm>
            <a:off x="300563" y="2348880"/>
            <a:ext cx="8856984" cy="3323987"/>
          </a:xfrm>
          <a:prstGeom prst="rect">
            <a:avLst/>
          </a:prstGeom>
        </p:spPr>
        <p:txBody>
          <a:bodyPr wrap="square">
            <a:spAutoFit/>
          </a:bodyPr>
          <a:lstStyle/>
          <a:p>
            <a:pPr algn="ctr"/>
            <a:r>
              <a:rPr lang="tr-TR" sz="4000" b="1" dirty="0" smtClean="0">
                <a:solidFill>
                  <a:srgbClr val="FF0000"/>
                </a:solidFill>
              </a:rPr>
              <a:t> </a:t>
            </a:r>
            <a:r>
              <a:rPr lang="tr-TR" sz="6600" b="1" dirty="0" smtClean="0">
                <a:solidFill>
                  <a:srgbClr val="FF0000"/>
                </a:solidFill>
              </a:rPr>
              <a:t>TEŞEKÜRLER</a:t>
            </a:r>
            <a:endParaRPr lang="tr-TR" sz="6600" dirty="0">
              <a:solidFill>
                <a:srgbClr val="FF0000"/>
              </a:solidFill>
            </a:endParaRPr>
          </a:p>
          <a:p>
            <a:r>
              <a:rPr lang="tr-TR" sz="2400" b="1" dirty="0"/>
              <a:t>           </a:t>
            </a:r>
            <a:endParaRPr lang="tr-TR" sz="2400" b="1" dirty="0" smtClean="0"/>
          </a:p>
          <a:p>
            <a:endParaRPr lang="tr-TR" sz="2400" b="1" dirty="0"/>
          </a:p>
          <a:p>
            <a:r>
              <a:rPr lang="tr-TR" sz="2400" dirty="0" smtClean="0"/>
              <a:t>                                                                             </a:t>
            </a:r>
            <a:r>
              <a:rPr lang="tr-TR" sz="1600" dirty="0" smtClean="0">
                <a:solidFill>
                  <a:srgbClr val="00B050"/>
                </a:solidFill>
              </a:rPr>
              <a:t>ARZU </a:t>
            </a:r>
            <a:r>
              <a:rPr lang="tr-TR" sz="1600" dirty="0">
                <a:solidFill>
                  <a:srgbClr val="00B050"/>
                </a:solidFill>
              </a:rPr>
              <a:t>MERCANDAĞI</a:t>
            </a:r>
          </a:p>
          <a:p>
            <a:r>
              <a:rPr lang="tr-TR" sz="1600" dirty="0" smtClean="0"/>
              <a:t>                                                                                                                     </a:t>
            </a:r>
            <a:r>
              <a:rPr lang="tr-TR" sz="1600" dirty="0" smtClean="0">
                <a:solidFill>
                  <a:srgbClr val="0070C0"/>
                </a:solidFill>
              </a:rPr>
              <a:t>Türkçe </a:t>
            </a:r>
            <a:r>
              <a:rPr lang="tr-TR" sz="1600" dirty="0">
                <a:solidFill>
                  <a:srgbClr val="0070C0"/>
                </a:solidFill>
              </a:rPr>
              <a:t>Öğretmeni</a:t>
            </a:r>
          </a:p>
          <a:p>
            <a:pPr algn="ctr"/>
            <a:endParaRPr lang="tr-TR" sz="2400" b="1" dirty="0" smtClean="0"/>
          </a:p>
          <a:p>
            <a:pPr algn="r"/>
            <a:endParaRPr lang="tr-TR" sz="2400" dirty="0"/>
          </a:p>
        </p:txBody>
      </p:sp>
    </p:spTree>
    <p:extLst>
      <p:ext uri="{BB962C8B-B14F-4D97-AF65-F5344CB8AC3E}">
        <p14:creationId xmlns:p14="http://schemas.microsoft.com/office/powerpoint/2010/main" val="1170866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2" name="Dikdörtgen 1"/>
          <p:cNvSpPr/>
          <p:nvPr/>
        </p:nvSpPr>
        <p:spPr>
          <a:xfrm>
            <a:off x="157054" y="1124744"/>
            <a:ext cx="8735425" cy="461665"/>
          </a:xfrm>
          <a:prstGeom prst="rect">
            <a:avLst/>
          </a:prstGeom>
        </p:spPr>
        <p:txBody>
          <a:bodyPr wrap="square">
            <a:spAutoFit/>
          </a:bodyPr>
          <a:lstStyle/>
          <a:p>
            <a:r>
              <a:rPr lang="tr-TR" sz="2400" b="1" dirty="0" smtClean="0"/>
              <a:t>TÜRKÇE </a:t>
            </a:r>
            <a:r>
              <a:rPr lang="tr-TR" sz="2400" b="1" dirty="0"/>
              <a:t>DERSİ ÖĞRETİM PROGRAMI'NIN </a:t>
            </a:r>
            <a:r>
              <a:rPr lang="tr-TR" sz="2400" b="1" dirty="0" smtClean="0"/>
              <a:t>AMAÇLARI</a:t>
            </a:r>
            <a:endParaRPr lang="tr-TR" sz="2400" dirty="0"/>
          </a:p>
        </p:txBody>
      </p:sp>
      <p:sp>
        <p:nvSpPr>
          <p:cNvPr id="3" name="Dikdörtgen 2"/>
          <p:cNvSpPr/>
          <p:nvPr/>
        </p:nvSpPr>
        <p:spPr>
          <a:xfrm>
            <a:off x="157054" y="1946607"/>
            <a:ext cx="8879441" cy="2862322"/>
          </a:xfrm>
          <a:prstGeom prst="rect">
            <a:avLst/>
          </a:prstGeom>
        </p:spPr>
        <p:txBody>
          <a:bodyPr wrap="square">
            <a:spAutoFit/>
          </a:bodyPr>
          <a:lstStyle/>
          <a:p>
            <a:r>
              <a:rPr lang="tr-TR" sz="2000" dirty="0"/>
              <a:t>• </a:t>
            </a:r>
            <a:r>
              <a:rPr lang="tr-TR" sz="2000" dirty="0" smtClean="0"/>
              <a:t>Duygu </a:t>
            </a:r>
            <a:r>
              <a:rPr lang="tr-TR" sz="2000" dirty="0"/>
              <a:t>ve düşünceleri ile bir konudaki görüşlerini veya tezini sözlü ve yazılı </a:t>
            </a:r>
            <a:r>
              <a:rPr lang="tr-TR" sz="2000" dirty="0" smtClean="0"/>
              <a:t>olarak  etkili </a:t>
            </a:r>
            <a:r>
              <a:rPr lang="tr-TR" sz="2000" dirty="0"/>
              <a:t>ve anlaşılır biçimde ifade etmelerinin sağlanması,</a:t>
            </a:r>
          </a:p>
          <a:p>
            <a:r>
              <a:rPr lang="tr-TR" sz="2000" dirty="0"/>
              <a:t> </a:t>
            </a:r>
            <a:endParaRPr lang="tr-TR" sz="2000" dirty="0" smtClean="0"/>
          </a:p>
          <a:p>
            <a:r>
              <a:rPr lang="tr-TR" sz="2000" dirty="0" smtClean="0"/>
              <a:t>• </a:t>
            </a:r>
            <a:r>
              <a:rPr lang="tr-TR" sz="2000" dirty="0"/>
              <a:t>B</a:t>
            </a:r>
            <a:r>
              <a:rPr lang="tr-TR" sz="2000" dirty="0" smtClean="0"/>
              <a:t>ilgiyi </a:t>
            </a:r>
            <a:r>
              <a:rPr lang="tr-TR" sz="2000" dirty="0"/>
              <a:t>araştırma, keşfetme, yorumlama ve zihinde yapılandırma becerilerinin geliştirilmesi,</a:t>
            </a:r>
          </a:p>
          <a:p>
            <a:r>
              <a:rPr lang="tr-TR" sz="2000" dirty="0"/>
              <a:t> </a:t>
            </a:r>
            <a:endParaRPr lang="tr-TR" sz="2000" dirty="0" smtClean="0"/>
          </a:p>
          <a:p>
            <a:r>
              <a:rPr lang="tr-TR" sz="2000" dirty="0" smtClean="0"/>
              <a:t>• </a:t>
            </a:r>
            <a:r>
              <a:rPr lang="tr-TR" sz="2000" dirty="0"/>
              <a:t>B</a:t>
            </a:r>
            <a:r>
              <a:rPr lang="tr-TR" sz="2000" dirty="0" smtClean="0"/>
              <a:t>asılı </a:t>
            </a:r>
            <a:r>
              <a:rPr lang="tr-TR" sz="2000" dirty="0"/>
              <a:t>materyaller ile çoklu medya kaynaklarından bilgiye erişme, bilgiyi düzenleme, sorgulama, kullanma ve üretme becerilerinin geliştirilmesi,</a:t>
            </a:r>
          </a:p>
          <a:p>
            <a:endParaRPr lang="tr-TR" sz="2000" dirty="0" smtClean="0"/>
          </a:p>
        </p:txBody>
      </p:sp>
    </p:spTree>
    <p:extLst>
      <p:ext uri="{BB962C8B-B14F-4D97-AF65-F5344CB8AC3E}">
        <p14:creationId xmlns:p14="http://schemas.microsoft.com/office/powerpoint/2010/main" val="232971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2" name="Dikdörtgen 1"/>
          <p:cNvSpPr/>
          <p:nvPr/>
        </p:nvSpPr>
        <p:spPr>
          <a:xfrm>
            <a:off x="157054" y="1124744"/>
            <a:ext cx="8735425" cy="461665"/>
          </a:xfrm>
          <a:prstGeom prst="rect">
            <a:avLst/>
          </a:prstGeom>
        </p:spPr>
        <p:txBody>
          <a:bodyPr wrap="square">
            <a:spAutoFit/>
          </a:bodyPr>
          <a:lstStyle/>
          <a:p>
            <a:r>
              <a:rPr lang="tr-TR" sz="2400" b="1" dirty="0" smtClean="0"/>
              <a:t>TÜRKÇE </a:t>
            </a:r>
            <a:r>
              <a:rPr lang="tr-TR" sz="2400" b="1" dirty="0"/>
              <a:t>DERSİ ÖĞRETİM PROGRAMI'NIN </a:t>
            </a:r>
            <a:r>
              <a:rPr lang="tr-TR" sz="2400" b="1" dirty="0" smtClean="0"/>
              <a:t>AMAÇLARI</a:t>
            </a:r>
            <a:endParaRPr lang="tr-TR" sz="2400" dirty="0"/>
          </a:p>
        </p:txBody>
      </p:sp>
      <p:sp>
        <p:nvSpPr>
          <p:cNvPr id="3" name="Dikdörtgen 2"/>
          <p:cNvSpPr/>
          <p:nvPr/>
        </p:nvSpPr>
        <p:spPr>
          <a:xfrm>
            <a:off x="157054" y="1946607"/>
            <a:ext cx="8879441" cy="2554545"/>
          </a:xfrm>
          <a:prstGeom prst="rect">
            <a:avLst/>
          </a:prstGeom>
        </p:spPr>
        <p:txBody>
          <a:bodyPr wrap="square">
            <a:spAutoFit/>
          </a:bodyPr>
          <a:lstStyle/>
          <a:p>
            <a:r>
              <a:rPr lang="tr-TR" sz="2000" dirty="0"/>
              <a:t>• </a:t>
            </a:r>
            <a:r>
              <a:rPr lang="tr-TR" sz="2000" dirty="0" smtClean="0"/>
              <a:t>Okuduklarını </a:t>
            </a:r>
            <a:r>
              <a:rPr lang="tr-TR" sz="2000" dirty="0"/>
              <a:t>anlayarak eleştirel bir bakış açısıyla değerlendirmelerinin ve sorgulamalarının sağlanması,</a:t>
            </a:r>
          </a:p>
          <a:p>
            <a:r>
              <a:rPr lang="tr-TR" sz="2000" dirty="0"/>
              <a:t> </a:t>
            </a:r>
            <a:endParaRPr lang="tr-TR" sz="2000" dirty="0" smtClean="0"/>
          </a:p>
          <a:p>
            <a:r>
              <a:rPr lang="tr-TR" sz="2000" dirty="0" smtClean="0"/>
              <a:t>• </a:t>
            </a:r>
            <a:r>
              <a:rPr lang="tr-TR" sz="2000" dirty="0"/>
              <a:t>M</a:t>
            </a:r>
            <a:r>
              <a:rPr lang="tr-TR" sz="2000" dirty="0" smtClean="0"/>
              <a:t>illî</a:t>
            </a:r>
            <a:r>
              <a:rPr lang="tr-TR" sz="2000" dirty="0"/>
              <a:t>, manevi, ahlaki, tarihî, kültürel, sosyal değerlere önem vermelerinin sağlanması, millî duygu ve düşüncelerinin güçlendirilmesi,</a:t>
            </a:r>
          </a:p>
          <a:p>
            <a:r>
              <a:rPr lang="tr-TR" sz="2000" dirty="0"/>
              <a:t> </a:t>
            </a:r>
            <a:endParaRPr lang="tr-TR" sz="2000" dirty="0" smtClean="0"/>
          </a:p>
          <a:p>
            <a:r>
              <a:rPr lang="tr-TR" sz="2000" dirty="0" smtClean="0"/>
              <a:t>• </a:t>
            </a:r>
            <a:r>
              <a:rPr lang="tr-TR" sz="2000" dirty="0"/>
              <a:t>Türk ve dünya kültür ve sanatına ait eserler aracılığıyla estetik ve sanatsal değerleri fark etmelerinin ve benimsemelerinin sağlanması amaçlanmıştır.</a:t>
            </a:r>
          </a:p>
        </p:txBody>
      </p:sp>
    </p:spTree>
    <p:extLst>
      <p:ext uri="{BB962C8B-B14F-4D97-AF65-F5344CB8AC3E}">
        <p14:creationId xmlns:p14="http://schemas.microsoft.com/office/powerpoint/2010/main" val="51793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2" name="Dikdörtgen 1"/>
          <p:cNvSpPr/>
          <p:nvPr/>
        </p:nvSpPr>
        <p:spPr>
          <a:xfrm>
            <a:off x="157054" y="1124744"/>
            <a:ext cx="8735425" cy="461665"/>
          </a:xfrm>
          <a:prstGeom prst="rect">
            <a:avLst/>
          </a:prstGeom>
        </p:spPr>
        <p:txBody>
          <a:bodyPr wrap="square">
            <a:spAutoFit/>
          </a:bodyPr>
          <a:lstStyle/>
          <a:p>
            <a:r>
              <a:rPr lang="tr-TR" sz="2400" dirty="0" smtClean="0"/>
              <a:t>                                          2023 EĞİTİM VİZYONU </a:t>
            </a:r>
            <a:endParaRPr lang="tr-TR" sz="2400" dirty="0"/>
          </a:p>
        </p:txBody>
      </p:sp>
      <p:sp>
        <p:nvSpPr>
          <p:cNvPr id="4" name="Dikdörtgen 3"/>
          <p:cNvSpPr/>
          <p:nvPr/>
        </p:nvSpPr>
        <p:spPr>
          <a:xfrm>
            <a:off x="539552" y="2060848"/>
            <a:ext cx="7632848" cy="707886"/>
          </a:xfrm>
          <a:prstGeom prst="rect">
            <a:avLst/>
          </a:prstGeom>
        </p:spPr>
        <p:txBody>
          <a:bodyPr wrap="square">
            <a:spAutoFit/>
          </a:bodyPr>
          <a:lstStyle/>
          <a:p>
            <a:r>
              <a:rPr lang="tr-TR" sz="2000" dirty="0"/>
              <a:t>Eğitim sistemimizdeki tüm sınavlar; </a:t>
            </a:r>
            <a:r>
              <a:rPr lang="tr-TR" sz="2000" dirty="0">
                <a:solidFill>
                  <a:srgbClr val="FF0000"/>
                </a:solidFill>
              </a:rPr>
              <a:t>amacı, içeriği, soru tiplerine bağlı yapısı ve sağlayacağı yarar bağlamında </a:t>
            </a:r>
            <a:r>
              <a:rPr lang="tr-TR" sz="2000" dirty="0"/>
              <a:t>yeniden düzenlenecektir</a:t>
            </a:r>
            <a:r>
              <a:rPr lang="tr-TR" sz="2000" dirty="0" smtClean="0"/>
              <a:t>.</a:t>
            </a:r>
            <a:endParaRPr lang="tr-TR" sz="2000" dirty="0"/>
          </a:p>
        </p:txBody>
      </p:sp>
    </p:spTree>
    <p:extLst>
      <p:ext uri="{BB962C8B-B14F-4D97-AF65-F5344CB8AC3E}">
        <p14:creationId xmlns:p14="http://schemas.microsoft.com/office/powerpoint/2010/main" val="133774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2" name="Dikdörtgen 1"/>
          <p:cNvSpPr/>
          <p:nvPr/>
        </p:nvSpPr>
        <p:spPr>
          <a:xfrm>
            <a:off x="157054" y="1124744"/>
            <a:ext cx="8735425" cy="3785652"/>
          </a:xfrm>
          <a:prstGeom prst="rect">
            <a:avLst/>
          </a:prstGeom>
        </p:spPr>
        <p:txBody>
          <a:bodyPr wrap="square">
            <a:spAutoFit/>
          </a:bodyPr>
          <a:lstStyle/>
          <a:p>
            <a:r>
              <a:rPr lang="tr-TR" sz="2400" b="1" dirty="0"/>
              <a:t>Ekim ayında yayınlanmaya başlanan ve her ay bir örneği sunulan MEB örnek soruları LGS’ ye ilişkin önemli veriler içeriyor. Geçen yıl yapılmış olan LGS ile bu yıl yayınlanan örnek sorular arasında ciddi farklılıklar bulunuyor. Temel dil becerilerini, okuma anlama düzeyini ölçen sorular ön plana çıkıyor. Öncüle bağlı sorular, mantık-muhakeme, görsel okuma, metin yorumlama soruları yer alıyor.</a:t>
            </a:r>
            <a:endParaRPr lang="tr-TR" sz="2400" dirty="0"/>
          </a:p>
          <a:p>
            <a:r>
              <a:rPr lang="tr-TR" sz="2400" b="1" dirty="0"/>
              <a:t>             Dil bilgisi soruları </a:t>
            </a:r>
            <a:r>
              <a:rPr lang="tr-TR" sz="2400" b="1" dirty="0" err="1"/>
              <a:t>öncüllü</a:t>
            </a:r>
            <a:r>
              <a:rPr lang="tr-TR" sz="2400" b="1" dirty="0"/>
              <a:t> sorularak bilgiyi ölçmek yerine var olan bilgiyi kullanabilme becerisini ölçüyor. </a:t>
            </a:r>
            <a:endParaRPr lang="tr-TR" sz="2400" dirty="0"/>
          </a:p>
          <a:p>
            <a:r>
              <a:rPr lang="tr-TR" sz="2400" b="1" dirty="0"/>
              <a:t>Görsel okumaya örnek sorulara fazla yer verilmesi önümüzdeki LGS’ de bu soru tipinin fazla yer bulacağını gösteriyor.</a:t>
            </a:r>
            <a:endParaRPr lang="tr-TR" sz="2400" dirty="0"/>
          </a:p>
        </p:txBody>
      </p:sp>
    </p:spTree>
    <p:extLst>
      <p:ext uri="{BB962C8B-B14F-4D97-AF65-F5344CB8AC3E}">
        <p14:creationId xmlns:p14="http://schemas.microsoft.com/office/powerpoint/2010/main" val="278559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3" name="Dikdörtgen 2"/>
          <p:cNvSpPr/>
          <p:nvPr/>
        </p:nvSpPr>
        <p:spPr>
          <a:xfrm>
            <a:off x="169985" y="1124744"/>
            <a:ext cx="8856984" cy="3785652"/>
          </a:xfrm>
          <a:prstGeom prst="rect">
            <a:avLst/>
          </a:prstGeom>
        </p:spPr>
        <p:txBody>
          <a:bodyPr wrap="square">
            <a:spAutoFit/>
          </a:bodyPr>
          <a:lstStyle/>
          <a:p>
            <a:r>
              <a:rPr lang="tr-TR" sz="2400" b="1" dirty="0"/>
              <a:t>Geçen yıla göre soruların çok uzun ve düşündürmeye yönelik olduğu görülüyor. Soruların uzun olması nedeniyle öğrencilerin zamanı iyi kullanabilmeleri önem taşıyor. Hatta dil bilgisi soruları bile biraz uzun cümlelerle sorularak öğrencileri düşündürme amacı taşıyor.</a:t>
            </a:r>
            <a:endParaRPr lang="tr-TR" sz="2400" dirty="0"/>
          </a:p>
          <a:p>
            <a:r>
              <a:rPr lang="tr-TR" sz="2400" b="1" dirty="0"/>
              <a:t>Bir diğer soru tipi olarak bulmaca sorusu karşımıza çıkıyor. Bu soru tipinde anahtar sözcükle bilginin ortaya konulması sağlanıyor.</a:t>
            </a:r>
            <a:endParaRPr lang="tr-TR" sz="2400" dirty="0"/>
          </a:p>
          <a:p>
            <a:r>
              <a:rPr lang="tr-TR" sz="2400" b="1" dirty="0"/>
              <a:t>           Günlük hayatı yansıtan bilimsel içerikli metinlerde boş bırakılan yerleri uygun cümlelerle tamamlama, anlamlı kurallı cümle oluşturma gibi hedeflere yöneliyor.</a:t>
            </a:r>
            <a:endParaRPr lang="tr-TR" sz="2400" dirty="0"/>
          </a:p>
          <a:p>
            <a:r>
              <a:rPr lang="tr-TR" sz="2400" b="1" dirty="0"/>
              <a:t>           </a:t>
            </a:r>
            <a:endParaRPr lang="tr-TR" sz="2400" dirty="0"/>
          </a:p>
        </p:txBody>
      </p:sp>
    </p:spTree>
    <p:extLst>
      <p:ext uri="{BB962C8B-B14F-4D97-AF65-F5344CB8AC3E}">
        <p14:creationId xmlns:p14="http://schemas.microsoft.com/office/powerpoint/2010/main" val="95877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sp>
        <p:nvSpPr>
          <p:cNvPr id="2" name="Dikdörtgen 1"/>
          <p:cNvSpPr/>
          <p:nvPr/>
        </p:nvSpPr>
        <p:spPr>
          <a:xfrm>
            <a:off x="89756" y="2060848"/>
            <a:ext cx="8964488" cy="3046988"/>
          </a:xfrm>
          <a:prstGeom prst="rect">
            <a:avLst/>
          </a:prstGeom>
        </p:spPr>
        <p:txBody>
          <a:bodyPr wrap="square">
            <a:spAutoFit/>
          </a:bodyPr>
          <a:lstStyle/>
          <a:p>
            <a:r>
              <a:rPr lang="tr-TR" sz="2400" b="1" dirty="0"/>
              <a:t>Belirlediğimiz bütün bu özelliklerden yola çıkarak diyebiliriz ki: “LGS’ de öğrencilerin üst düzey öğrenme, okuma, görsel yorumlama, çıkarımda bulunabilme becerilerinin ölçüleceği görülüyor. Şu halde öğrencilerin okumaya yönlendirilmesi, güncel bilgileri takip ediyor olması, bilimsel düşünme becerileri kazanması sınavda başarıyı getirecek önemli unsurlar olarak karşımıza çıkıyor.</a:t>
            </a:r>
            <a:endParaRPr lang="tr-TR" sz="2400" dirty="0"/>
          </a:p>
          <a:p>
            <a:r>
              <a:rPr lang="tr-TR" sz="2400" b="1" dirty="0"/>
              <a:t>             Şimdi bu tespitlerimize örnek oluşturan bazı soruları inceleyelim:</a:t>
            </a:r>
            <a:endParaRPr lang="tr-TR" sz="2400" dirty="0"/>
          </a:p>
        </p:txBody>
      </p:sp>
    </p:spTree>
    <p:extLst>
      <p:ext uri="{BB962C8B-B14F-4D97-AF65-F5344CB8AC3E}">
        <p14:creationId xmlns:p14="http://schemas.microsoft.com/office/powerpoint/2010/main" val="214771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696273" y="12773"/>
            <a:ext cx="2065565"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Türkçe</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11" y="6046650"/>
            <a:ext cx="2300178" cy="766726"/>
          </a:xfrm>
          <a:prstGeom prst="rect">
            <a:avLst/>
          </a:prstGeom>
        </p:spPr>
      </p:pic>
      <p:pic>
        <p:nvPicPr>
          <p:cNvPr id="1026" name="Picture 2" descr="C:\Users\TBM\Desktop\Yeni klasör\22171651_ocak_ayi_ornek_sorular_sozel-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59" y="12774"/>
            <a:ext cx="9277059" cy="684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15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484</Words>
  <Application>Microsoft Office PowerPoint</Application>
  <PresentationFormat>Ekran Gösterisi (4:3)</PresentationFormat>
  <Paragraphs>47</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KOD2401</cp:lastModifiedBy>
  <cp:revision>15</cp:revision>
  <dcterms:created xsi:type="dcterms:W3CDTF">2019-02-11T10:53:54Z</dcterms:created>
  <dcterms:modified xsi:type="dcterms:W3CDTF">2019-02-20T07:45:34Z</dcterms:modified>
</cp:coreProperties>
</file>