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57" r:id="rId3"/>
    <p:sldId id="258" r:id="rId4"/>
    <p:sldId id="261" r:id="rId5"/>
    <p:sldId id="260" r:id="rId6"/>
    <p:sldId id="259" r:id="rId7"/>
    <p:sldId id="262" r:id="rId8"/>
    <p:sldId id="263" r:id="rId9"/>
    <p:sldId id="264" r:id="rId10"/>
    <p:sldId id="265" r:id="rId11"/>
    <p:sldId id="266" r:id="rId12"/>
    <p:sldId id="267" r:id="rId13"/>
    <p:sldId id="268" r:id="rId14"/>
    <p:sldId id="269" r:id="rId15"/>
    <p:sldId id="270" r:id="rId16"/>
    <p:sldId id="271" r:id="rId17"/>
    <p:sldId id="275" r:id="rId18"/>
    <p:sldId id="272" r:id="rId19"/>
    <p:sldId id="274" r:id="rId20"/>
    <p:sldId id="276" r:id="rId21"/>
    <p:sldId id="278" r:id="rId22"/>
    <p:sldId id="277" r:id="rId23"/>
    <p:sldId id="280" r:id="rId24"/>
    <p:sldId id="287" r:id="rId25"/>
    <p:sldId id="292" r:id="rId26"/>
    <p:sldId id="293" r:id="rId27"/>
    <p:sldId id="288" r:id="rId28"/>
    <p:sldId id="290" r:id="rId29"/>
    <p:sldId id="289"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10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A95D6E-87EB-4D1B-9273-86D489139F55}" type="datetimeFigureOut">
              <a:rPr lang="tr-TR" smtClean="0"/>
              <a:pPr/>
              <a:t>18.02.2019</a:t>
            </a:fld>
            <a:endParaRPr lang="tr-TR"/>
          </a:p>
        </p:txBody>
      </p:sp>
      <p:sp>
        <p:nvSpPr>
          <p:cNvPr id="4" name="Slayt Resmi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BCD810-BB7C-4888-9BE1-86DD500E25C6}" type="slidenum">
              <a:rPr lang="tr-TR" smtClean="0"/>
              <a:pPr/>
              <a:t>‹#›</a:t>
            </a:fld>
            <a:endParaRPr lang="tr-TR"/>
          </a:p>
        </p:txBody>
      </p:sp>
    </p:spTree>
    <p:extLst>
      <p:ext uri="{BB962C8B-B14F-4D97-AF65-F5344CB8AC3E}">
        <p14:creationId xmlns="" xmlns:p14="http://schemas.microsoft.com/office/powerpoint/2010/main" val="242413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6"/>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8ADC6581-A56D-4C57-B629-D7E611F9D110}" type="datetimeFigureOut">
              <a:rPr lang="tr-TR" smtClean="0"/>
              <a:pPr/>
              <a:t>18.02.2019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ECCAFC-8287-43EC-8C07-4B7AB8034AD4}" type="slidenum">
              <a:rPr lang="tr-TR" smtClean="0"/>
              <a:pPr/>
              <a:t>‹#›</a:t>
            </a:fld>
            <a:endParaRPr lang="tr-TR"/>
          </a:p>
        </p:txBody>
      </p:sp>
      <p:sp>
        <p:nvSpPr>
          <p:cNvPr id="7" name="Dikdörtgen 6"/>
          <p:cNvSpPr/>
          <p:nvPr userDrawn="1"/>
        </p:nvSpPr>
        <p:spPr>
          <a:xfrm>
            <a:off x="-36434" y="0"/>
            <a:ext cx="9180433" cy="3573016"/>
          </a:xfrm>
          <a:prstGeom prst="rect">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flip="none" rotWithShape="1">
                <a:gsLst>
                  <a:gs pos="0">
                    <a:srgbClr val="FFEFD1"/>
                  </a:gs>
                  <a:gs pos="64999">
                    <a:srgbClr val="F0EBD5"/>
                  </a:gs>
                  <a:gs pos="100000">
                    <a:srgbClr val="D1C39F"/>
                  </a:gs>
                </a:gsLst>
                <a:lin ang="5400000" scaled="1"/>
                <a:tileRect/>
              </a:gradFill>
            </a:endParaRPr>
          </a:p>
        </p:txBody>
      </p:sp>
      <p:sp>
        <p:nvSpPr>
          <p:cNvPr id="8" name="Akış Çizelgesi: İşlem 7"/>
          <p:cNvSpPr/>
          <p:nvPr userDrawn="1"/>
        </p:nvSpPr>
        <p:spPr>
          <a:xfrm>
            <a:off x="-36434" y="3573016"/>
            <a:ext cx="9180433" cy="1368152"/>
          </a:xfrm>
          <a:prstGeom prst="flowChartProcess">
            <a:avLst/>
          </a:prstGeom>
          <a:gradFill flip="none" rotWithShape="1">
            <a:gsLst>
              <a:gs pos="100000">
                <a:srgbClr val="00B0F0">
                  <a:shade val="30000"/>
                  <a:satMod val="115000"/>
                </a:srgbClr>
              </a:gs>
              <a:gs pos="50000">
                <a:srgbClr val="00B0F0">
                  <a:shade val="67500"/>
                  <a:satMod val="115000"/>
                </a:srgbClr>
              </a:gs>
              <a:gs pos="0">
                <a:srgbClr val="00B0F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9" name="Resim 8"/>
          <p:cNvPicPr>
            <a:picLocks noChangeAspect="1"/>
          </p:cNvPicPr>
          <p:nvPr userDrawn="1"/>
        </p:nvPicPr>
        <p:blipFill rotWithShape="1">
          <a:blip r:embed="rId2">
            <a:extLst>
              <a:ext uri="{28A0092B-C50C-407E-A947-70E740481C1C}">
                <a14:useLocalDpi xmlns="" xmlns:a14="http://schemas.microsoft.com/office/drawing/2010/main" val="0"/>
              </a:ext>
            </a:extLst>
          </a:blip>
          <a:srcRect b="25279"/>
          <a:stretch/>
        </p:blipFill>
        <p:spPr>
          <a:xfrm>
            <a:off x="3170904" y="116632"/>
            <a:ext cx="3419866" cy="3456384"/>
          </a:xfrm>
          <a:prstGeom prst="rect">
            <a:avLst/>
          </a:prstGeom>
        </p:spPr>
      </p:pic>
      <p:sp>
        <p:nvSpPr>
          <p:cNvPr id="10" name="Akış Çizelgesi: İşlem 9"/>
          <p:cNvSpPr/>
          <p:nvPr userDrawn="1"/>
        </p:nvSpPr>
        <p:spPr>
          <a:xfrm>
            <a:off x="0" y="4941168"/>
            <a:ext cx="9144000" cy="980728"/>
          </a:xfrm>
          <a:prstGeom prst="flowChartProcess">
            <a:avLst/>
          </a:prstGeom>
          <a:gradFill flip="none" rotWithShape="1">
            <a:gsLst>
              <a:gs pos="100000">
                <a:srgbClr val="00B050">
                  <a:shade val="30000"/>
                  <a:satMod val="115000"/>
                </a:srgbClr>
              </a:gs>
              <a:gs pos="50000">
                <a:srgbClr val="00B050">
                  <a:shade val="67500"/>
                  <a:satMod val="115000"/>
                </a:srgbClr>
              </a:gs>
              <a:gs pos="0">
                <a:srgbClr val="00B05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Dikdörtgen 10"/>
          <p:cNvSpPr/>
          <p:nvPr userDrawn="1"/>
        </p:nvSpPr>
        <p:spPr>
          <a:xfrm>
            <a:off x="0" y="5921896"/>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userDrawn="1"/>
        </p:nvSpPr>
        <p:spPr>
          <a:xfrm>
            <a:off x="93155" y="5046813"/>
            <a:ext cx="8957709" cy="769441"/>
          </a:xfrm>
          <a:prstGeom prst="rect">
            <a:avLst/>
          </a:prstGeom>
          <a:noFill/>
        </p:spPr>
        <p:txBody>
          <a:bodyPr wrap="none" lIns="91440" tIns="45720" rIns="91440" bIns="45720">
            <a:spAutoFit/>
          </a:bodyPr>
          <a:lstStyle/>
          <a:p>
            <a:pPr algn="ctr"/>
            <a:r>
              <a:rPr lang="tr-TR"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LGS BRANŞ ODAKLI SORU ANALİZLERİ</a:t>
            </a:r>
            <a:endParaRPr lang="tr-TR" sz="4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4" name="Dikdörtgen 13"/>
          <p:cNvSpPr/>
          <p:nvPr userDrawn="1"/>
        </p:nvSpPr>
        <p:spPr>
          <a:xfrm>
            <a:off x="191894" y="3545722"/>
            <a:ext cx="4596130" cy="1323439"/>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8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ERZİNCAN</a:t>
            </a:r>
          </a:p>
        </p:txBody>
      </p:sp>
      <p:sp>
        <p:nvSpPr>
          <p:cNvPr id="15" name="Dikdörtgen 14"/>
          <p:cNvSpPr/>
          <p:nvPr userDrawn="1"/>
        </p:nvSpPr>
        <p:spPr>
          <a:xfrm>
            <a:off x="5028552" y="3717032"/>
            <a:ext cx="3908827" cy="1077218"/>
          </a:xfrm>
          <a:prstGeom prst="rect">
            <a:avLst/>
          </a:prstGeom>
          <a:noFill/>
        </p:spPr>
        <p:txBody>
          <a:bodyPr wrap="none" lIns="91440" tIns="45720" rIns="91440" bIns="45720">
            <a:spAutoFit/>
          </a:bodyPr>
          <a:lstStyle/>
          <a:p>
            <a:pPr algn="ctr"/>
            <a:r>
              <a:rPr lang="tr-TR" sz="3200" b="1" dirty="0"/>
              <a:t>Ölçme Değerlendirme</a:t>
            </a:r>
          </a:p>
          <a:p>
            <a:pPr algn="ctr"/>
            <a:r>
              <a:rPr lang="tr-TR" sz="3200" b="1" dirty="0"/>
              <a:t>Merkezi</a:t>
            </a:r>
          </a:p>
        </p:txBody>
      </p:sp>
      <p:cxnSp>
        <p:nvCxnSpPr>
          <p:cNvPr id="16" name="Düz Bağlayıcı 15"/>
          <p:cNvCxnSpPr/>
          <p:nvPr userDrawn="1"/>
        </p:nvCxnSpPr>
        <p:spPr>
          <a:xfrm>
            <a:off x="4880837" y="3645024"/>
            <a:ext cx="0" cy="122413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9303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ADC6581-A56D-4C57-B629-D7E611F9D110}" type="datetimeFigureOut">
              <a:rPr lang="tr-TR" smtClean="0"/>
              <a:pPr/>
              <a:t>18.02.2019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ECCAFC-8287-43EC-8C07-4B7AB8034AD4}" type="slidenum">
              <a:rPr lang="tr-TR" smtClean="0"/>
              <a:pPr/>
              <a:t>‹#›</a:t>
            </a:fld>
            <a:endParaRPr lang="tr-TR"/>
          </a:p>
        </p:txBody>
      </p:sp>
    </p:spTree>
    <p:extLst>
      <p:ext uri="{BB962C8B-B14F-4D97-AF65-F5344CB8AC3E}">
        <p14:creationId xmlns="" xmlns:p14="http://schemas.microsoft.com/office/powerpoint/2010/main" val="48750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9"/>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9"/>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ADC6581-A56D-4C57-B629-D7E611F9D110}" type="datetimeFigureOut">
              <a:rPr lang="tr-TR" smtClean="0"/>
              <a:pPr/>
              <a:t>18.02.2019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ECCAFC-8287-43EC-8C07-4B7AB8034AD4}" type="slidenum">
              <a:rPr lang="tr-TR" smtClean="0"/>
              <a:pPr/>
              <a:t>‹#›</a:t>
            </a:fld>
            <a:endParaRPr lang="tr-TR"/>
          </a:p>
        </p:txBody>
      </p:sp>
    </p:spTree>
    <p:extLst>
      <p:ext uri="{BB962C8B-B14F-4D97-AF65-F5344CB8AC3E}">
        <p14:creationId xmlns="" xmlns:p14="http://schemas.microsoft.com/office/powerpoint/2010/main" val="1989033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8ADC6581-A56D-4C57-B629-D7E611F9D110}" type="datetimeFigureOut">
              <a:rPr lang="tr-TR" smtClean="0"/>
              <a:pPr/>
              <a:t>18.02.2019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ECCAFC-8287-43EC-8C07-4B7AB8034AD4}" type="slidenum">
              <a:rPr lang="tr-TR" smtClean="0"/>
              <a:pPr/>
              <a:t>‹#›</a:t>
            </a:fld>
            <a:endParaRPr lang="tr-TR"/>
          </a:p>
        </p:txBody>
      </p:sp>
    </p:spTree>
    <p:extLst>
      <p:ext uri="{BB962C8B-B14F-4D97-AF65-F5344CB8AC3E}">
        <p14:creationId xmlns="" xmlns:p14="http://schemas.microsoft.com/office/powerpoint/2010/main" val="2652525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1"/>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8ADC6581-A56D-4C57-B629-D7E611F9D110}" type="datetimeFigureOut">
              <a:rPr lang="tr-TR" smtClean="0"/>
              <a:pPr/>
              <a:t>18.02.2019</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2ECCAFC-8287-43EC-8C07-4B7AB8034AD4}" type="slidenum">
              <a:rPr lang="tr-TR" smtClean="0"/>
              <a:pPr/>
              <a:t>‹#›</a:t>
            </a:fld>
            <a:endParaRPr lang="tr-TR"/>
          </a:p>
        </p:txBody>
      </p:sp>
    </p:spTree>
    <p:extLst>
      <p:ext uri="{BB962C8B-B14F-4D97-AF65-F5344CB8AC3E}">
        <p14:creationId xmlns="" xmlns:p14="http://schemas.microsoft.com/office/powerpoint/2010/main" val="1239209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ADC6581-A56D-4C57-B629-D7E611F9D110}" type="datetimeFigureOut">
              <a:rPr lang="tr-TR" smtClean="0"/>
              <a:pPr/>
              <a:t>18.02.2019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ECCAFC-8287-43EC-8C07-4B7AB8034AD4}" type="slidenum">
              <a:rPr lang="tr-TR" smtClean="0"/>
              <a:pPr/>
              <a:t>‹#›</a:t>
            </a:fld>
            <a:endParaRPr lang="tr-TR"/>
          </a:p>
        </p:txBody>
      </p:sp>
    </p:spTree>
    <p:extLst>
      <p:ext uri="{BB962C8B-B14F-4D97-AF65-F5344CB8AC3E}">
        <p14:creationId xmlns="" xmlns:p14="http://schemas.microsoft.com/office/powerpoint/2010/main" val="2989569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8ADC6581-A56D-4C57-B629-D7E611F9D110}" type="datetimeFigureOut">
              <a:rPr lang="tr-TR" smtClean="0"/>
              <a:pPr/>
              <a:t>18.02.2019</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2ECCAFC-8287-43EC-8C07-4B7AB8034AD4}" type="slidenum">
              <a:rPr lang="tr-TR" smtClean="0"/>
              <a:pPr/>
              <a:t>‹#›</a:t>
            </a:fld>
            <a:endParaRPr lang="tr-TR"/>
          </a:p>
        </p:txBody>
      </p:sp>
    </p:spTree>
    <p:extLst>
      <p:ext uri="{BB962C8B-B14F-4D97-AF65-F5344CB8AC3E}">
        <p14:creationId xmlns="" xmlns:p14="http://schemas.microsoft.com/office/powerpoint/2010/main" val="786680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8ADC6581-A56D-4C57-B629-D7E611F9D110}" type="datetimeFigureOut">
              <a:rPr lang="tr-TR" smtClean="0"/>
              <a:pPr/>
              <a:t>18.02.2019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2ECCAFC-8287-43EC-8C07-4B7AB8034AD4}" type="slidenum">
              <a:rPr lang="tr-TR" smtClean="0"/>
              <a:pPr/>
              <a:t>‹#›</a:t>
            </a:fld>
            <a:endParaRPr lang="tr-TR"/>
          </a:p>
        </p:txBody>
      </p:sp>
    </p:spTree>
    <p:extLst>
      <p:ext uri="{BB962C8B-B14F-4D97-AF65-F5344CB8AC3E}">
        <p14:creationId xmlns="" xmlns:p14="http://schemas.microsoft.com/office/powerpoint/2010/main" val="1737689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ADC6581-A56D-4C57-B629-D7E611F9D110}" type="datetimeFigureOut">
              <a:rPr lang="tr-TR" smtClean="0"/>
              <a:pPr/>
              <a:t>18.02.2019</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2ECCAFC-8287-43EC-8C07-4B7AB8034AD4}" type="slidenum">
              <a:rPr lang="tr-TR" smtClean="0"/>
              <a:pPr/>
              <a:t>‹#›</a:t>
            </a:fld>
            <a:endParaRPr lang="tr-TR"/>
          </a:p>
        </p:txBody>
      </p:sp>
    </p:spTree>
    <p:extLst>
      <p:ext uri="{BB962C8B-B14F-4D97-AF65-F5344CB8AC3E}">
        <p14:creationId xmlns="" xmlns:p14="http://schemas.microsoft.com/office/powerpoint/2010/main" val="3726742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2" y="273049"/>
            <a:ext cx="3008313" cy="1162051"/>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ADC6581-A56D-4C57-B629-D7E611F9D110}" type="datetimeFigureOut">
              <a:rPr lang="tr-TR" smtClean="0"/>
              <a:pPr/>
              <a:t>18.02.2019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ECCAFC-8287-43EC-8C07-4B7AB8034AD4}" type="slidenum">
              <a:rPr lang="tr-TR" smtClean="0"/>
              <a:pPr/>
              <a:t>‹#›</a:t>
            </a:fld>
            <a:endParaRPr lang="tr-TR"/>
          </a:p>
        </p:txBody>
      </p:sp>
    </p:spTree>
    <p:extLst>
      <p:ext uri="{BB962C8B-B14F-4D97-AF65-F5344CB8AC3E}">
        <p14:creationId xmlns="" xmlns:p14="http://schemas.microsoft.com/office/powerpoint/2010/main" val="167608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9"/>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8ADC6581-A56D-4C57-B629-D7E611F9D110}" type="datetimeFigureOut">
              <a:rPr lang="tr-TR" smtClean="0"/>
              <a:pPr/>
              <a:t>18.02.2019</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2ECCAFC-8287-43EC-8C07-4B7AB8034AD4}" type="slidenum">
              <a:rPr lang="tr-TR" smtClean="0"/>
              <a:pPr/>
              <a:t>‹#›</a:t>
            </a:fld>
            <a:endParaRPr lang="tr-TR"/>
          </a:p>
        </p:txBody>
      </p:sp>
    </p:spTree>
    <p:extLst>
      <p:ext uri="{BB962C8B-B14F-4D97-AF65-F5344CB8AC3E}">
        <p14:creationId xmlns="" xmlns:p14="http://schemas.microsoft.com/office/powerpoint/2010/main" val="253892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DC6581-A56D-4C57-B629-D7E611F9D110}" type="datetimeFigureOut">
              <a:rPr lang="tr-TR" smtClean="0"/>
              <a:pPr/>
              <a:t>18.02.2019</a:t>
            </a:fld>
            <a:endParaRPr lang="tr-TR"/>
          </a:p>
        </p:txBody>
      </p:sp>
      <p:sp>
        <p:nvSpPr>
          <p:cNvPr id="5" name="Altbilgi Yer Tutucusu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ECCAFC-8287-43EC-8C07-4B7AB8034AD4}" type="slidenum">
              <a:rPr lang="tr-TR" smtClean="0"/>
              <a:pPr/>
              <a:t>‹#›</a:t>
            </a:fld>
            <a:endParaRPr lang="tr-TR"/>
          </a:p>
        </p:txBody>
      </p:sp>
    </p:spTree>
    <p:extLst>
      <p:ext uri="{BB962C8B-B14F-4D97-AF65-F5344CB8AC3E}">
        <p14:creationId xmlns="" xmlns:p14="http://schemas.microsoft.com/office/powerpoint/2010/main" val="1517214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13.bin"/></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oleObject14.bin"/></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p:cNvSpPr/>
          <p:nvPr/>
        </p:nvSpPr>
        <p:spPr>
          <a:xfrm>
            <a:off x="3056385" y="5934669"/>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spTree>
    <p:extLst>
      <p:ext uri="{BB962C8B-B14F-4D97-AF65-F5344CB8AC3E}">
        <p14:creationId xmlns="" xmlns:p14="http://schemas.microsoft.com/office/powerpoint/2010/main" val="3640675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graphicFrame>
        <p:nvGraphicFramePr>
          <p:cNvPr id="2" name="Nesne 1">
            <a:extLst>
              <a:ext uri="{FF2B5EF4-FFF2-40B4-BE49-F238E27FC236}">
                <a16:creationId xmlns="" xmlns:a16="http://schemas.microsoft.com/office/drawing/2014/main" id="{2F4D5F78-8FED-4DA6-AFDF-399DED01E3B0}"/>
              </a:ext>
            </a:extLst>
          </p:cNvPr>
          <p:cNvGraphicFramePr>
            <a:graphicFrameLocks noChangeAspect="1"/>
          </p:cNvGraphicFramePr>
          <p:nvPr>
            <p:extLst>
              <p:ext uri="{D42A27DB-BD31-4B8C-83A1-F6EECF244321}">
                <p14:modId xmlns="" xmlns:p14="http://schemas.microsoft.com/office/powerpoint/2010/main" val="1052101500"/>
              </p:ext>
            </p:extLst>
          </p:nvPr>
        </p:nvGraphicFramePr>
        <p:xfrm>
          <a:off x="1010632" y="2442715"/>
          <a:ext cx="7305784" cy="3578573"/>
        </p:xfrm>
        <a:graphic>
          <a:graphicData uri="http://schemas.openxmlformats.org/presentationml/2006/ole">
            <p:oleObj spid="_x0000_s5140" name="Image" r:id="rId4" imgW="4546032" imgH="2260317" progId="">
              <p:embed/>
            </p:oleObj>
          </a:graphicData>
        </a:graphic>
      </p:graphicFrame>
      <p:sp>
        <p:nvSpPr>
          <p:cNvPr id="8" name="Metin kutusu 7">
            <a:extLst>
              <a:ext uri="{FF2B5EF4-FFF2-40B4-BE49-F238E27FC236}">
                <a16:creationId xmlns="" xmlns:a16="http://schemas.microsoft.com/office/drawing/2014/main" id="{1D50C254-B2E8-45AC-8328-B0DEA9D8D35C}"/>
              </a:ext>
            </a:extLst>
          </p:cNvPr>
          <p:cNvSpPr txBox="1"/>
          <p:nvPr/>
        </p:nvSpPr>
        <p:spPr>
          <a:xfrm>
            <a:off x="340669" y="1124744"/>
            <a:ext cx="8640960" cy="461665"/>
          </a:xfrm>
          <a:prstGeom prst="rect">
            <a:avLst/>
          </a:prstGeom>
          <a:noFill/>
        </p:spPr>
        <p:txBody>
          <a:bodyPr wrap="square" rtlCol="0">
            <a:spAutoFit/>
          </a:bodyPr>
          <a:lstStyle/>
          <a:p>
            <a:pPr algn="ctr"/>
            <a:r>
              <a:rPr lang="tr-TR" sz="2400" dirty="0">
                <a:solidFill>
                  <a:srgbClr val="FF0000"/>
                </a:solidFill>
              </a:rPr>
              <a:t>ESKİ VE YENİ SINAV SİSTEMDEKİ SORULARIN KARŞILAŞTIRILMASI</a:t>
            </a:r>
          </a:p>
        </p:txBody>
      </p:sp>
      <p:sp>
        <p:nvSpPr>
          <p:cNvPr id="9" name="Metin kutusu 8">
            <a:extLst>
              <a:ext uri="{FF2B5EF4-FFF2-40B4-BE49-F238E27FC236}">
                <a16:creationId xmlns="" xmlns:a16="http://schemas.microsoft.com/office/drawing/2014/main" id="{CE6ADEB6-A103-4D3F-95CC-17DB5A9151D8}"/>
              </a:ext>
            </a:extLst>
          </p:cNvPr>
          <p:cNvSpPr txBox="1"/>
          <p:nvPr/>
        </p:nvSpPr>
        <p:spPr>
          <a:xfrm>
            <a:off x="1981763" y="1899803"/>
            <a:ext cx="4752528" cy="461665"/>
          </a:xfrm>
          <a:prstGeom prst="rect">
            <a:avLst/>
          </a:prstGeom>
          <a:noFill/>
        </p:spPr>
        <p:txBody>
          <a:bodyPr wrap="square" rtlCol="0">
            <a:spAutoFit/>
          </a:bodyPr>
          <a:lstStyle/>
          <a:p>
            <a:pPr algn="ctr"/>
            <a:r>
              <a:rPr lang="tr-TR" sz="2400" b="1" dirty="0" smtClean="0">
                <a:solidFill>
                  <a:srgbClr val="0070C0"/>
                </a:solidFill>
              </a:rPr>
              <a:t>TEOG SORUSU</a:t>
            </a:r>
            <a:endParaRPr lang="tr-TR" sz="2400" b="1" dirty="0">
              <a:solidFill>
                <a:srgbClr val="0070C0"/>
              </a:solidFill>
            </a:endParaRPr>
          </a:p>
        </p:txBody>
      </p:sp>
    </p:spTree>
    <p:extLst>
      <p:ext uri="{BB962C8B-B14F-4D97-AF65-F5344CB8AC3E}">
        <p14:creationId xmlns="" xmlns:p14="http://schemas.microsoft.com/office/powerpoint/2010/main" val="32365125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graphicFrame>
        <p:nvGraphicFramePr>
          <p:cNvPr id="2" name="Nesne 1">
            <a:extLst>
              <a:ext uri="{FF2B5EF4-FFF2-40B4-BE49-F238E27FC236}">
                <a16:creationId xmlns="" xmlns:a16="http://schemas.microsoft.com/office/drawing/2014/main" id="{6A019868-21FF-46D4-96DD-B4B6B5E12DED}"/>
              </a:ext>
            </a:extLst>
          </p:cNvPr>
          <p:cNvGraphicFramePr>
            <a:graphicFrameLocks noChangeAspect="1"/>
          </p:cNvGraphicFramePr>
          <p:nvPr>
            <p:extLst>
              <p:ext uri="{D42A27DB-BD31-4B8C-83A1-F6EECF244321}">
                <p14:modId xmlns="" xmlns:p14="http://schemas.microsoft.com/office/powerpoint/2010/main" val="3785222225"/>
              </p:ext>
            </p:extLst>
          </p:nvPr>
        </p:nvGraphicFramePr>
        <p:xfrm>
          <a:off x="795337" y="1916832"/>
          <a:ext cx="7834798" cy="4129818"/>
        </p:xfrm>
        <a:graphic>
          <a:graphicData uri="http://schemas.openxmlformats.org/presentationml/2006/ole">
            <p:oleObj spid="_x0000_s6163" name="Image" r:id="rId4" imgW="9980952" imgH="5282540" progId="">
              <p:embed/>
            </p:oleObj>
          </a:graphicData>
        </a:graphic>
      </p:graphicFrame>
      <p:sp>
        <p:nvSpPr>
          <p:cNvPr id="8" name="Metin kutusu 7">
            <a:extLst>
              <a:ext uri="{FF2B5EF4-FFF2-40B4-BE49-F238E27FC236}">
                <a16:creationId xmlns="" xmlns:a16="http://schemas.microsoft.com/office/drawing/2014/main" id="{32817363-91C5-41D1-B583-B8B2C0EBB85C}"/>
              </a:ext>
            </a:extLst>
          </p:cNvPr>
          <p:cNvSpPr txBox="1"/>
          <p:nvPr/>
        </p:nvSpPr>
        <p:spPr>
          <a:xfrm>
            <a:off x="1835696" y="1185440"/>
            <a:ext cx="4941906" cy="461665"/>
          </a:xfrm>
          <a:prstGeom prst="rect">
            <a:avLst/>
          </a:prstGeom>
          <a:noFill/>
        </p:spPr>
        <p:txBody>
          <a:bodyPr wrap="square" rtlCol="0">
            <a:spAutoFit/>
          </a:bodyPr>
          <a:lstStyle/>
          <a:p>
            <a:pPr algn="ctr"/>
            <a:r>
              <a:rPr lang="tr-TR" sz="2400" b="1" dirty="0">
                <a:solidFill>
                  <a:srgbClr val="FF0000"/>
                </a:solidFill>
              </a:rPr>
              <a:t>YAYINLANMIŞ ÖRNEK SORU</a:t>
            </a:r>
          </a:p>
        </p:txBody>
      </p:sp>
    </p:spTree>
    <p:extLst>
      <p:ext uri="{BB962C8B-B14F-4D97-AF65-F5344CB8AC3E}">
        <p14:creationId xmlns="" xmlns:p14="http://schemas.microsoft.com/office/powerpoint/2010/main" val="1777294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graphicFrame>
        <p:nvGraphicFramePr>
          <p:cNvPr id="2" name="Nesne 1">
            <a:extLst>
              <a:ext uri="{FF2B5EF4-FFF2-40B4-BE49-F238E27FC236}">
                <a16:creationId xmlns="" xmlns:a16="http://schemas.microsoft.com/office/drawing/2014/main" id="{13C2AF6E-FF22-47E8-97DA-AE4F35C25240}"/>
              </a:ext>
            </a:extLst>
          </p:cNvPr>
          <p:cNvGraphicFramePr>
            <a:graphicFrameLocks noChangeAspect="1"/>
          </p:cNvGraphicFramePr>
          <p:nvPr>
            <p:extLst>
              <p:ext uri="{D42A27DB-BD31-4B8C-83A1-F6EECF244321}">
                <p14:modId xmlns="" xmlns:p14="http://schemas.microsoft.com/office/powerpoint/2010/main" val="203700495"/>
              </p:ext>
            </p:extLst>
          </p:nvPr>
        </p:nvGraphicFramePr>
        <p:xfrm>
          <a:off x="1579945" y="2130635"/>
          <a:ext cx="6162407" cy="3916015"/>
        </p:xfrm>
        <a:graphic>
          <a:graphicData uri="http://schemas.openxmlformats.org/presentationml/2006/ole">
            <p:oleObj spid="_x0000_s7186" name="Image" r:id="rId4" imgW="4647619" imgH="3123810" progId="">
              <p:embed/>
            </p:oleObj>
          </a:graphicData>
        </a:graphic>
      </p:graphicFrame>
      <p:sp>
        <p:nvSpPr>
          <p:cNvPr id="8" name="Metin kutusu 7">
            <a:extLst>
              <a:ext uri="{FF2B5EF4-FFF2-40B4-BE49-F238E27FC236}">
                <a16:creationId xmlns="" xmlns:a16="http://schemas.microsoft.com/office/drawing/2014/main" id="{117AF2A5-AAF7-4F07-BC3E-71BCC623E5BD}"/>
              </a:ext>
            </a:extLst>
          </p:cNvPr>
          <p:cNvSpPr txBox="1"/>
          <p:nvPr/>
        </p:nvSpPr>
        <p:spPr>
          <a:xfrm>
            <a:off x="340669" y="1124744"/>
            <a:ext cx="8640960" cy="461665"/>
          </a:xfrm>
          <a:prstGeom prst="rect">
            <a:avLst/>
          </a:prstGeom>
          <a:noFill/>
        </p:spPr>
        <p:txBody>
          <a:bodyPr wrap="square" rtlCol="0">
            <a:spAutoFit/>
          </a:bodyPr>
          <a:lstStyle/>
          <a:p>
            <a:pPr algn="ctr"/>
            <a:r>
              <a:rPr lang="tr-TR" sz="2400" dirty="0">
                <a:solidFill>
                  <a:srgbClr val="FF0000"/>
                </a:solidFill>
              </a:rPr>
              <a:t>ESKİ VE YENİ SINAV SİSTEMDEKİ SORULARIN KARŞILAŞTIRILMASI</a:t>
            </a:r>
          </a:p>
        </p:txBody>
      </p:sp>
      <p:sp>
        <p:nvSpPr>
          <p:cNvPr id="9" name="Metin kutusu 8">
            <a:extLst>
              <a:ext uri="{FF2B5EF4-FFF2-40B4-BE49-F238E27FC236}">
                <a16:creationId xmlns="" xmlns:a16="http://schemas.microsoft.com/office/drawing/2014/main" id="{F1AA1FCA-6BD4-4313-A42F-6681CFE40393}"/>
              </a:ext>
            </a:extLst>
          </p:cNvPr>
          <p:cNvSpPr txBox="1"/>
          <p:nvPr/>
        </p:nvSpPr>
        <p:spPr>
          <a:xfrm>
            <a:off x="1979712" y="1711468"/>
            <a:ext cx="4752528" cy="461665"/>
          </a:xfrm>
          <a:prstGeom prst="rect">
            <a:avLst/>
          </a:prstGeom>
          <a:noFill/>
        </p:spPr>
        <p:txBody>
          <a:bodyPr wrap="square" rtlCol="0">
            <a:spAutoFit/>
          </a:bodyPr>
          <a:lstStyle/>
          <a:p>
            <a:pPr algn="ctr"/>
            <a:r>
              <a:rPr lang="tr-TR" sz="2400" b="1" dirty="0" smtClean="0">
                <a:solidFill>
                  <a:srgbClr val="0070C0"/>
                </a:solidFill>
              </a:rPr>
              <a:t>TEOG SORUSU</a:t>
            </a:r>
            <a:endParaRPr lang="tr-TR" sz="2400" b="1" dirty="0">
              <a:solidFill>
                <a:srgbClr val="0070C0"/>
              </a:solidFill>
            </a:endParaRPr>
          </a:p>
        </p:txBody>
      </p:sp>
    </p:spTree>
    <p:extLst>
      <p:ext uri="{BB962C8B-B14F-4D97-AF65-F5344CB8AC3E}">
        <p14:creationId xmlns="" xmlns:p14="http://schemas.microsoft.com/office/powerpoint/2010/main" val="37611126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graphicFrame>
        <p:nvGraphicFramePr>
          <p:cNvPr id="2" name="Nesne 1">
            <a:extLst>
              <a:ext uri="{FF2B5EF4-FFF2-40B4-BE49-F238E27FC236}">
                <a16:creationId xmlns="" xmlns:a16="http://schemas.microsoft.com/office/drawing/2014/main" id="{29831142-2823-41CE-A016-0E5787E7BAC1}"/>
              </a:ext>
            </a:extLst>
          </p:cNvPr>
          <p:cNvGraphicFramePr>
            <a:graphicFrameLocks noChangeAspect="1"/>
          </p:cNvGraphicFramePr>
          <p:nvPr>
            <p:extLst>
              <p:ext uri="{D42A27DB-BD31-4B8C-83A1-F6EECF244321}">
                <p14:modId xmlns="" xmlns:p14="http://schemas.microsoft.com/office/powerpoint/2010/main" val="3813835894"/>
              </p:ext>
            </p:extLst>
          </p:nvPr>
        </p:nvGraphicFramePr>
        <p:xfrm>
          <a:off x="1058417" y="1484783"/>
          <a:ext cx="6537919" cy="4561865"/>
        </p:xfrm>
        <a:graphic>
          <a:graphicData uri="http://schemas.openxmlformats.org/presentationml/2006/ole">
            <p:oleObj spid="_x0000_s8209" name="Image" r:id="rId4" imgW="4571429" imgH="4292063" progId="">
              <p:embed/>
            </p:oleObj>
          </a:graphicData>
        </a:graphic>
      </p:graphicFrame>
      <p:sp>
        <p:nvSpPr>
          <p:cNvPr id="8" name="Metin kutusu 7">
            <a:extLst>
              <a:ext uri="{FF2B5EF4-FFF2-40B4-BE49-F238E27FC236}">
                <a16:creationId xmlns="" xmlns:a16="http://schemas.microsoft.com/office/drawing/2014/main" id="{537A9193-9396-4D78-9F7F-7362A91ADD21}"/>
              </a:ext>
            </a:extLst>
          </p:cNvPr>
          <p:cNvSpPr txBox="1"/>
          <p:nvPr/>
        </p:nvSpPr>
        <p:spPr>
          <a:xfrm>
            <a:off x="1835696" y="1052736"/>
            <a:ext cx="4941906" cy="461665"/>
          </a:xfrm>
          <a:prstGeom prst="rect">
            <a:avLst/>
          </a:prstGeom>
          <a:noFill/>
        </p:spPr>
        <p:txBody>
          <a:bodyPr wrap="square" rtlCol="0">
            <a:spAutoFit/>
          </a:bodyPr>
          <a:lstStyle/>
          <a:p>
            <a:pPr algn="ctr"/>
            <a:r>
              <a:rPr lang="tr-TR" sz="2400" b="1" dirty="0">
                <a:solidFill>
                  <a:srgbClr val="FF0000"/>
                </a:solidFill>
              </a:rPr>
              <a:t>2018 LGS SORUSU</a:t>
            </a:r>
          </a:p>
        </p:txBody>
      </p:sp>
    </p:spTree>
    <p:extLst>
      <p:ext uri="{BB962C8B-B14F-4D97-AF65-F5344CB8AC3E}">
        <p14:creationId xmlns="" xmlns:p14="http://schemas.microsoft.com/office/powerpoint/2010/main" val="27744647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4685615" y="6056075"/>
            <a:ext cx="2300178" cy="766726"/>
          </a:xfrm>
          <a:prstGeom prst="rect">
            <a:avLst/>
          </a:prstGeom>
        </p:spPr>
      </p:pic>
      <p:graphicFrame>
        <p:nvGraphicFramePr>
          <p:cNvPr id="2" name="Nesne 1">
            <a:extLst>
              <a:ext uri="{FF2B5EF4-FFF2-40B4-BE49-F238E27FC236}">
                <a16:creationId xmlns="" xmlns:a16="http://schemas.microsoft.com/office/drawing/2014/main" id="{C1234C5C-19A5-46F9-8328-04B9B7B5386D}"/>
              </a:ext>
            </a:extLst>
          </p:cNvPr>
          <p:cNvGraphicFramePr>
            <a:graphicFrameLocks noChangeAspect="1"/>
          </p:cNvGraphicFramePr>
          <p:nvPr>
            <p:extLst>
              <p:ext uri="{D42A27DB-BD31-4B8C-83A1-F6EECF244321}">
                <p14:modId xmlns="" xmlns:p14="http://schemas.microsoft.com/office/powerpoint/2010/main" val="3250052971"/>
              </p:ext>
            </p:extLst>
          </p:nvPr>
        </p:nvGraphicFramePr>
        <p:xfrm>
          <a:off x="-36512" y="1052736"/>
          <a:ext cx="4419600" cy="2819270"/>
        </p:xfrm>
        <a:graphic>
          <a:graphicData uri="http://schemas.openxmlformats.org/presentationml/2006/ole">
            <p:oleObj spid="_x0000_s9274" name="Image" r:id="rId4" imgW="4419048" imgH="3606349" progId="">
              <p:embed/>
            </p:oleObj>
          </a:graphicData>
        </a:graphic>
      </p:graphicFrame>
      <p:graphicFrame>
        <p:nvGraphicFramePr>
          <p:cNvPr id="3" name="Nesne 2">
            <a:extLst>
              <a:ext uri="{FF2B5EF4-FFF2-40B4-BE49-F238E27FC236}">
                <a16:creationId xmlns="" xmlns:a16="http://schemas.microsoft.com/office/drawing/2014/main" id="{E9447164-9E36-4748-A068-A63196742FAE}"/>
              </a:ext>
            </a:extLst>
          </p:cNvPr>
          <p:cNvGraphicFramePr>
            <a:graphicFrameLocks noChangeAspect="1"/>
          </p:cNvGraphicFramePr>
          <p:nvPr>
            <p:extLst>
              <p:ext uri="{D42A27DB-BD31-4B8C-83A1-F6EECF244321}">
                <p14:modId xmlns="" xmlns:p14="http://schemas.microsoft.com/office/powerpoint/2010/main" val="174706505"/>
              </p:ext>
            </p:extLst>
          </p:nvPr>
        </p:nvGraphicFramePr>
        <p:xfrm>
          <a:off x="-36512" y="3805873"/>
          <a:ext cx="4168875" cy="2624140"/>
        </p:xfrm>
        <a:graphic>
          <a:graphicData uri="http://schemas.openxmlformats.org/presentationml/2006/ole">
            <p:oleObj spid="_x0000_s9275" name="Image" r:id="rId5" imgW="4495238" imgH="3200000" progId="">
              <p:embed/>
            </p:oleObj>
          </a:graphicData>
        </a:graphic>
      </p:graphicFrame>
      <p:graphicFrame>
        <p:nvGraphicFramePr>
          <p:cNvPr id="4" name="Nesne 3">
            <a:extLst>
              <a:ext uri="{FF2B5EF4-FFF2-40B4-BE49-F238E27FC236}">
                <a16:creationId xmlns="" xmlns:a16="http://schemas.microsoft.com/office/drawing/2014/main" id="{11A6F6F5-E207-4EF6-86C8-8B3926125236}"/>
              </a:ext>
            </a:extLst>
          </p:cNvPr>
          <p:cNvGraphicFramePr>
            <a:graphicFrameLocks noChangeAspect="1"/>
          </p:cNvGraphicFramePr>
          <p:nvPr>
            <p:extLst>
              <p:ext uri="{D42A27DB-BD31-4B8C-83A1-F6EECF244321}">
                <p14:modId xmlns="" xmlns:p14="http://schemas.microsoft.com/office/powerpoint/2010/main" val="116871569"/>
              </p:ext>
            </p:extLst>
          </p:nvPr>
        </p:nvGraphicFramePr>
        <p:xfrm>
          <a:off x="4827587" y="1145423"/>
          <a:ext cx="4316413" cy="1143000"/>
        </p:xfrm>
        <a:graphic>
          <a:graphicData uri="http://schemas.openxmlformats.org/presentationml/2006/ole">
            <p:oleObj spid="_x0000_s9276" name="Image" r:id="rId6" imgW="4317460" imgH="1142857" progId="">
              <p:embed/>
            </p:oleObj>
          </a:graphicData>
        </a:graphic>
      </p:graphicFrame>
      <p:graphicFrame>
        <p:nvGraphicFramePr>
          <p:cNvPr id="8" name="Nesne 7">
            <a:extLst>
              <a:ext uri="{FF2B5EF4-FFF2-40B4-BE49-F238E27FC236}">
                <a16:creationId xmlns="" xmlns:a16="http://schemas.microsoft.com/office/drawing/2014/main" id="{A7EECB81-C47E-4D2A-8B7B-EB682196A7BD}"/>
              </a:ext>
            </a:extLst>
          </p:cNvPr>
          <p:cNvGraphicFramePr>
            <a:graphicFrameLocks noChangeAspect="1"/>
          </p:cNvGraphicFramePr>
          <p:nvPr>
            <p:extLst>
              <p:ext uri="{D42A27DB-BD31-4B8C-83A1-F6EECF244321}">
                <p14:modId xmlns="" xmlns:p14="http://schemas.microsoft.com/office/powerpoint/2010/main" val="2327884195"/>
              </p:ext>
            </p:extLst>
          </p:nvPr>
        </p:nvGraphicFramePr>
        <p:xfrm>
          <a:off x="4572000" y="2473824"/>
          <a:ext cx="4315917" cy="2624139"/>
        </p:xfrm>
        <a:graphic>
          <a:graphicData uri="http://schemas.openxmlformats.org/presentationml/2006/ole">
            <p:oleObj spid="_x0000_s9277" name="Image" r:id="rId7" imgW="4596825" imgH="3377778" progId="">
              <p:embed/>
            </p:oleObj>
          </a:graphicData>
        </a:graphic>
      </p:graphicFrame>
      <p:cxnSp>
        <p:nvCxnSpPr>
          <p:cNvPr id="10" name="Düz Bağlayıcı 9">
            <a:extLst>
              <a:ext uri="{FF2B5EF4-FFF2-40B4-BE49-F238E27FC236}">
                <a16:creationId xmlns="" xmlns:a16="http://schemas.microsoft.com/office/drawing/2014/main" id="{772B68E4-FB95-484A-904A-8DDC50744FEB}"/>
              </a:ext>
            </a:extLst>
          </p:cNvPr>
          <p:cNvCxnSpPr>
            <a:cxnSpLocks/>
          </p:cNvCxnSpPr>
          <p:nvPr/>
        </p:nvCxnSpPr>
        <p:spPr>
          <a:xfrm>
            <a:off x="4383088" y="1052736"/>
            <a:ext cx="0" cy="5616624"/>
          </a:xfrm>
          <a:prstGeom prst="line">
            <a:avLst/>
          </a:prstGeom>
        </p:spPr>
        <p:style>
          <a:lnRef idx="1">
            <a:schemeClr val="dk1"/>
          </a:lnRef>
          <a:fillRef idx="0">
            <a:schemeClr val="dk1"/>
          </a:fillRef>
          <a:effectRef idx="0">
            <a:schemeClr val="dk1"/>
          </a:effectRef>
          <a:fontRef idx="minor">
            <a:schemeClr val="tx1"/>
          </a:fontRef>
        </p:style>
      </p:cxnSp>
      <p:sp>
        <p:nvSpPr>
          <p:cNvPr id="12" name="Metin kutusu 11">
            <a:extLst>
              <a:ext uri="{FF2B5EF4-FFF2-40B4-BE49-F238E27FC236}">
                <a16:creationId xmlns="" xmlns:a16="http://schemas.microsoft.com/office/drawing/2014/main" id="{BF9AEA23-5C5E-4191-87E0-29D8294060A0}"/>
              </a:ext>
            </a:extLst>
          </p:cNvPr>
          <p:cNvSpPr txBox="1"/>
          <p:nvPr/>
        </p:nvSpPr>
        <p:spPr>
          <a:xfrm>
            <a:off x="5301909" y="498357"/>
            <a:ext cx="4941906" cy="461665"/>
          </a:xfrm>
          <a:prstGeom prst="rect">
            <a:avLst/>
          </a:prstGeom>
          <a:noFill/>
        </p:spPr>
        <p:txBody>
          <a:bodyPr wrap="square" rtlCol="0">
            <a:spAutoFit/>
          </a:bodyPr>
          <a:lstStyle/>
          <a:p>
            <a:pPr algn="ctr"/>
            <a:r>
              <a:rPr lang="tr-TR" sz="2400" b="1" dirty="0">
                <a:solidFill>
                  <a:srgbClr val="FFFF00"/>
                </a:solidFill>
              </a:rPr>
              <a:t>2018 LGS SORUSU</a:t>
            </a:r>
          </a:p>
        </p:txBody>
      </p:sp>
    </p:spTree>
    <p:extLst>
      <p:ext uri="{BB962C8B-B14F-4D97-AF65-F5344CB8AC3E}">
        <p14:creationId xmlns="" xmlns:p14="http://schemas.microsoft.com/office/powerpoint/2010/main" val="19171567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graphicFrame>
        <p:nvGraphicFramePr>
          <p:cNvPr id="2" name="Nesne 1">
            <a:extLst>
              <a:ext uri="{FF2B5EF4-FFF2-40B4-BE49-F238E27FC236}">
                <a16:creationId xmlns="" xmlns:a16="http://schemas.microsoft.com/office/drawing/2014/main" id="{7B4C6A4A-A86B-4E51-B1C8-DFDA9AB923C8}"/>
              </a:ext>
            </a:extLst>
          </p:cNvPr>
          <p:cNvGraphicFramePr>
            <a:graphicFrameLocks noChangeAspect="1"/>
          </p:cNvGraphicFramePr>
          <p:nvPr>
            <p:extLst>
              <p:ext uri="{D42A27DB-BD31-4B8C-83A1-F6EECF244321}">
                <p14:modId xmlns="" xmlns:p14="http://schemas.microsoft.com/office/powerpoint/2010/main" val="1540815255"/>
              </p:ext>
            </p:extLst>
          </p:nvPr>
        </p:nvGraphicFramePr>
        <p:xfrm>
          <a:off x="1421809" y="2145531"/>
          <a:ext cx="6614489" cy="3759054"/>
        </p:xfrm>
        <a:graphic>
          <a:graphicData uri="http://schemas.openxmlformats.org/presentationml/2006/ole">
            <p:oleObj spid="_x0000_s10254" name="Image" r:id="rId4" imgW="4647619" imgH="2641270" progId="">
              <p:embed/>
            </p:oleObj>
          </a:graphicData>
        </a:graphic>
      </p:graphicFrame>
      <p:sp>
        <p:nvSpPr>
          <p:cNvPr id="8" name="Metin kutusu 7">
            <a:extLst>
              <a:ext uri="{FF2B5EF4-FFF2-40B4-BE49-F238E27FC236}">
                <a16:creationId xmlns="" xmlns:a16="http://schemas.microsoft.com/office/drawing/2014/main" id="{D31C2972-5707-4697-85F0-C008653E3497}"/>
              </a:ext>
            </a:extLst>
          </p:cNvPr>
          <p:cNvSpPr txBox="1"/>
          <p:nvPr/>
        </p:nvSpPr>
        <p:spPr>
          <a:xfrm>
            <a:off x="340669" y="1124744"/>
            <a:ext cx="8640960" cy="461665"/>
          </a:xfrm>
          <a:prstGeom prst="rect">
            <a:avLst/>
          </a:prstGeom>
          <a:noFill/>
        </p:spPr>
        <p:txBody>
          <a:bodyPr wrap="square" rtlCol="0">
            <a:spAutoFit/>
          </a:bodyPr>
          <a:lstStyle/>
          <a:p>
            <a:pPr algn="ctr"/>
            <a:r>
              <a:rPr lang="tr-TR" sz="2400" dirty="0">
                <a:solidFill>
                  <a:srgbClr val="FF0000"/>
                </a:solidFill>
              </a:rPr>
              <a:t>ESKİ VE YENİ SINAV SİSTEMDEKİ SORULARIN KARŞILAŞTIRILMASI</a:t>
            </a:r>
          </a:p>
        </p:txBody>
      </p:sp>
      <p:sp>
        <p:nvSpPr>
          <p:cNvPr id="9" name="Metin kutusu 8">
            <a:extLst>
              <a:ext uri="{FF2B5EF4-FFF2-40B4-BE49-F238E27FC236}">
                <a16:creationId xmlns="" xmlns:a16="http://schemas.microsoft.com/office/drawing/2014/main" id="{31181C7C-E70A-45DB-B21B-FF7F7456C225}"/>
              </a:ext>
            </a:extLst>
          </p:cNvPr>
          <p:cNvSpPr txBox="1"/>
          <p:nvPr/>
        </p:nvSpPr>
        <p:spPr>
          <a:xfrm>
            <a:off x="1979712" y="1711468"/>
            <a:ext cx="4752528" cy="461665"/>
          </a:xfrm>
          <a:prstGeom prst="rect">
            <a:avLst/>
          </a:prstGeom>
          <a:noFill/>
        </p:spPr>
        <p:txBody>
          <a:bodyPr wrap="square" rtlCol="0">
            <a:spAutoFit/>
          </a:bodyPr>
          <a:lstStyle/>
          <a:p>
            <a:pPr algn="ctr"/>
            <a:r>
              <a:rPr lang="tr-TR" sz="2400" b="1" dirty="0" smtClean="0">
                <a:solidFill>
                  <a:srgbClr val="0070C0"/>
                </a:solidFill>
              </a:rPr>
              <a:t>TEOG SORUSU</a:t>
            </a:r>
            <a:endParaRPr lang="tr-TR" sz="2400" b="1" dirty="0">
              <a:solidFill>
                <a:srgbClr val="0070C0"/>
              </a:solidFill>
            </a:endParaRPr>
          </a:p>
        </p:txBody>
      </p:sp>
    </p:spTree>
    <p:extLst>
      <p:ext uri="{BB962C8B-B14F-4D97-AF65-F5344CB8AC3E}">
        <p14:creationId xmlns="" xmlns:p14="http://schemas.microsoft.com/office/powerpoint/2010/main" val="2680975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graphicFrame>
        <p:nvGraphicFramePr>
          <p:cNvPr id="2" name="Nesne 1">
            <a:extLst>
              <a:ext uri="{FF2B5EF4-FFF2-40B4-BE49-F238E27FC236}">
                <a16:creationId xmlns="" xmlns:a16="http://schemas.microsoft.com/office/drawing/2014/main" id="{5B3F936E-DB48-41C9-9436-A87B4B6EDE82}"/>
              </a:ext>
            </a:extLst>
          </p:cNvPr>
          <p:cNvGraphicFramePr>
            <a:graphicFrameLocks noChangeAspect="1"/>
          </p:cNvGraphicFramePr>
          <p:nvPr>
            <p:extLst>
              <p:ext uri="{D42A27DB-BD31-4B8C-83A1-F6EECF244321}">
                <p14:modId xmlns="" xmlns:p14="http://schemas.microsoft.com/office/powerpoint/2010/main" val="3414177846"/>
              </p:ext>
            </p:extLst>
          </p:nvPr>
        </p:nvGraphicFramePr>
        <p:xfrm>
          <a:off x="1776726" y="1267743"/>
          <a:ext cx="5904656" cy="4322514"/>
        </p:xfrm>
        <a:graphic>
          <a:graphicData uri="http://schemas.openxmlformats.org/presentationml/2006/ole">
            <p:oleObj spid="_x0000_s11277" name="Image" r:id="rId4" imgW="4419048" imgH="4901587" progId="">
              <p:embed/>
            </p:oleObj>
          </a:graphicData>
        </a:graphic>
      </p:graphicFrame>
      <p:sp>
        <p:nvSpPr>
          <p:cNvPr id="8" name="Metin kutusu 7">
            <a:extLst>
              <a:ext uri="{FF2B5EF4-FFF2-40B4-BE49-F238E27FC236}">
                <a16:creationId xmlns="" xmlns:a16="http://schemas.microsoft.com/office/drawing/2014/main" id="{7970B725-49FF-490A-9903-EE848D732BB8}"/>
              </a:ext>
            </a:extLst>
          </p:cNvPr>
          <p:cNvSpPr txBox="1"/>
          <p:nvPr/>
        </p:nvSpPr>
        <p:spPr>
          <a:xfrm>
            <a:off x="5301909" y="498357"/>
            <a:ext cx="4941906" cy="461665"/>
          </a:xfrm>
          <a:prstGeom prst="rect">
            <a:avLst/>
          </a:prstGeom>
          <a:noFill/>
        </p:spPr>
        <p:txBody>
          <a:bodyPr wrap="square" rtlCol="0">
            <a:spAutoFit/>
          </a:bodyPr>
          <a:lstStyle/>
          <a:p>
            <a:pPr algn="ctr"/>
            <a:r>
              <a:rPr lang="tr-TR" sz="2400" b="1" dirty="0">
                <a:solidFill>
                  <a:srgbClr val="FFFF00"/>
                </a:solidFill>
              </a:rPr>
              <a:t>2018 LGS SORUSU</a:t>
            </a:r>
          </a:p>
        </p:txBody>
      </p:sp>
    </p:spTree>
    <p:extLst>
      <p:ext uri="{BB962C8B-B14F-4D97-AF65-F5344CB8AC3E}">
        <p14:creationId xmlns="" xmlns:p14="http://schemas.microsoft.com/office/powerpoint/2010/main" val="39780938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graphicFrame>
        <p:nvGraphicFramePr>
          <p:cNvPr id="2" name="Nesne 1">
            <a:extLst>
              <a:ext uri="{FF2B5EF4-FFF2-40B4-BE49-F238E27FC236}">
                <a16:creationId xmlns="" xmlns:a16="http://schemas.microsoft.com/office/drawing/2014/main" id="{93612695-B7DF-433E-8748-E7531F9F10AD}"/>
              </a:ext>
            </a:extLst>
          </p:cNvPr>
          <p:cNvGraphicFramePr>
            <a:graphicFrameLocks noChangeAspect="1"/>
          </p:cNvGraphicFramePr>
          <p:nvPr>
            <p:extLst>
              <p:ext uri="{D42A27DB-BD31-4B8C-83A1-F6EECF244321}">
                <p14:modId xmlns="" xmlns:p14="http://schemas.microsoft.com/office/powerpoint/2010/main" val="3268480956"/>
              </p:ext>
            </p:extLst>
          </p:nvPr>
        </p:nvGraphicFramePr>
        <p:xfrm>
          <a:off x="1798021" y="2298192"/>
          <a:ext cx="5726255" cy="2880320"/>
        </p:xfrm>
        <a:graphic>
          <a:graphicData uri="http://schemas.openxmlformats.org/presentationml/2006/ole">
            <p:oleObj spid="_x0000_s12300" name="Image" r:id="rId4" imgW="4495238" imgH="2260317" progId="">
              <p:embed/>
            </p:oleObj>
          </a:graphicData>
        </a:graphic>
      </p:graphicFrame>
      <p:sp>
        <p:nvSpPr>
          <p:cNvPr id="8" name="Metin kutusu 7">
            <a:extLst>
              <a:ext uri="{FF2B5EF4-FFF2-40B4-BE49-F238E27FC236}">
                <a16:creationId xmlns="" xmlns:a16="http://schemas.microsoft.com/office/drawing/2014/main" id="{69E9DE7E-1C9E-41F3-8EA4-B8E03D160F28}"/>
              </a:ext>
            </a:extLst>
          </p:cNvPr>
          <p:cNvSpPr txBox="1"/>
          <p:nvPr/>
        </p:nvSpPr>
        <p:spPr>
          <a:xfrm>
            <a:off x="340669" y="1124744"/>
            <a:ext cx="8640960" cy="461665"/>
          </a:xfrm>
          <a:prstGeom prst="rect">
            <a:avLst/>
          </a:prstGeom>
          <a:noFill/>
        </p:spPr>
        <p:txBody>
          <a:bodyPr wrap="square" rtlCol="0">
            <a:spAutoFit/>
          </a:bodyPr>
          <a:lstStyle/>
          <a:p>
            <a:pPr algn="ctr"/>
            <a:r>
              <a:rPr lang="tr-TR" sz="2400" dirty="0">
                <a:solidFill>
                  <a:srgbClr val="FF0000"/>
                </a:solidFill>
              </a:rPr>
              <a:t>ESKİ VE YENİ SINAV SİSTEMDEKİ SORULARIN KARŞILAŞTIRILMASI</a:t>
            </a:r>
          </a:p>
        </p:txBody>
      </p:sp>
      <p:sp>
        <p:nvSpPr>
          <p:cNvPr id="9" name="Metin kutusu 8">
            <a:extLst>
              <a:ext uri="{FF2B5EF4-FFF2-40B4-BE49-F238E27FC236}">
                <a16:creationId xmlns="" xmlns:a16="http://schemas.microsoft.com/office/drawing/2014/main" id="{51572B91-74DA-46A2-ADDD-32DA4E0F2848}"/>
              </a:ext>
            </a:extLst>
          </p:cNvPr>
          <p:cNvSpPr txBox="1"/>
          <p:nvPr/>
        </p:nvSpPr>
        <p:spPr>
          <a:xfrm>
            <a:off x="1979712" y="1711468"/>
            <a:ext cx="4752528" cy="461665"/>
          </a:xfrm>
          <a:prstGeom prst="rect">
            <a:avLst/>
          </a:prstGeom>
          <a:noFill/>
        </p:spPr>
        <p:txBody>
          <a:bodyPr wrap="square" rtlCol="0">
            <a:spAutoFit/>
          </a:bodyPr>
          <a:lstStyle/>
          <a:p>
            <a:pPr algn="ctr"/>
            <a:r>
              <a:rPr lang="tr-TR" sz="2400" b="1" dirty="0" smtClean="0">
                <a:solidFill>
                  <a:srgbClr val="0070C0"/>
                </a:solidFill>
              </a:rPr>
              <a:t>TEOG SORUSU</a:t>
            </a:r>
            <a:endParaRPr lang="tr-TR" sz="2400" b="1" dirty="0">
              <a:solidFill>
                <a:srgbClr val="0070C0"/>
              </a:solidFill>
            </a:endParaRPr>
          </a:p>
        </p:txBody>
      </p:sp>
    </p:spTree>
    <p:extLst>
      <p:ext uri="{BB962C8B-B14F-4D97-AF65-F5344CB8AC3E}">
        <p14:creationId xmlns="" xmlns:p14="http://schemas.microsoft.com/office/powerpoint/2010/main" val="1284996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graphicFrame>
        <p:nvGraphicFramePr>
          <p:cNvPr id="2" name="Nesne 1">
            <a:extLst>
              <a:ext uri="{FF2B5EF4-FFF2-40B4-BE49-F238E27FC236}">
                <a16:creationId xmlns="" xmlns:a16="http://schemas.microsoft.com/office/drawing/2014/main" id="{D8777D67-35E2-4322-B44C-9A4D398B7981}"/>
              </a:ext>
            </a:extLst>
          </p:cNvPr>
          <p:cNvGraphicFramePr>
            <a:graphicFrameLocks noChangeAspect="1"/>
          </p:cNvGraphicFramePr>
          <p:nvPr>
            <p:extLst>
              <p:ext uri="{D42A27DB-BD31-4B8C-83A1-F6EECF244321}">
                <p14:modId xmlns="" xmlns:p14="http://schemas.microsoft.com/office/powerpoint/2010/main" val="2591020437"/>
              </p:ext>
            </p:extLst>
          </p:nvPr>
        </p:nvGraphicFramePr>
        <p:xfrm>
          <a:off x="1979712" y="1412776"/>
          <a:ext cx="4968552" cy="4422630"/>
        </p:xfrm>
        <a:graphic>
          <a:graphicData uri="http://schemas.openxmlformats.org/presentationml/2006/ole">
            <p:oleObj spid="_x0000_s13323" name="Image" r:id="rId4" imgW="4622222" imgH="5511111" progId="">
              <p:embed/>
            </p:oleObj>
          </a:graphicData>
        </a:graphic>
      </p:graphicFrame>
      <p:sp>
        <p:nvSpPr>
          <p:cNvPr id="8" name="Metin kutusu 7">
            <a:extLst>
              <a:ext uri="{FF2B5EF4-FFF2-40B4-BE49-F238E27FC236}">
                <a16:creationId xmlns="" xmlns:a16="http://schemas.microsoft.com/office/drawing/2014/main" id="{989161FC-466F-428F-BF4F-D91AB370A234}"/>
              </a:ext>
            </a:extLst>
          </p:cNvPr>
          <p:cNvSpPr txBox="1"/>
          <p:nvPr/>
        </p:nvSpPr>
        <p:spPr>
          <a:xfrm>
            <a:off x="5301909" y="498357"/>
            <a:ext cx="4941906" cy="461665"/>
          </a:xfrm>
          <a:prstGeom prst="rect">
            <a:avLst/>
          </a:prstGeom>
          <a:noFill/>
        </p:spPr>
        <p:txBody>
          <a:bodyPr wrap="square" rtlCol="0">
            <a:spAutoFit/>
          </a:bodyPr>
          <a:lstStyle/>
          <a:p>
            <a:pPr algn="ctr"/>
            <a:r>
              <a:rPr lang="tr-TR" sz="2400" b="1" dirty="0">
                <a:solidFill>
                  <a:srgbClr val="FFFF00"/>
                </a:solidFill>
              </a:rPr>
              <a:t>2018 LGS SORUSU</a:t>
            </a:r>
          </a:p>
        </p:txBody>
      </p:sp>
    </p:spTree>
    <p:extLst>
      <p:ext uri="{BB962C8B-B14F-4D97-AF65-F5344CB8AC3E}">
        <p14:creationId xmlns="" xmlns:p14="http://schemas.microsoft.com/office/powerpoint/2010/main" val="901640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graphicFrame>
        <p:nvGraphicFramePr>
          <p:cNvPr id="2" name="Nesne 1">
            <a:extLst>
              <a:ext uri="{FF2B5EF4-FFF2-40B4-BE49-F238E27FC236}">
                <a16:creationId xmlns="" xmlns:a16="http://schemas.microsoft.com/office/drawing/2014/main" id="{E477765C-BA0A-497D-9EDC-CAAEBF5156AE}"/>
              </a:ext>
            </a:extLst>
          </p:cNvPr>
          <p:cNvGraphicFramePr>
            <a:graphicFrameLocks noChangeAspect="1"/>
          </p:cNvGraphicFramePr>
          <p:nvPr>
            <p:extLst>
              <p:ext uri="{D42A27DB-BD31-4B8C-83A1-F6EECF244321}">
                <p14:modId xmlns="" xmlns:p14="http://schemas.microsoft.com/office/powerpoint/2010/main" val="2847460441"/>
              </p:ext>
            </p:extLst>
          </p:nvPr>
        </p:nvGraphicFramePr>
        <p:xfrm>
          <a:off x="0" y="1"/>
          <a:ext cx="9144000" cy="3657796"/>
        </p:xfrm>
        <a:graphic>
          <a:graphicData uri="http://schemas.openxmlformats.org/presentationml/2006/ole">
            <p:oleObj spid="_x0000_s14354" name="Image" r:id="rId4" imgW="9726984" imgH="6857143" progId="">
              <p:embed/>
            </p:oleObj>
          </a:graphicData>
        </a:graphic>
      </p:graphicFrame>
      <p:graphicFrame>
        <p:nvGraphicFramePr>
          <p:cNvPr id="3" name="Nesne 2">
            <a:extLst>
              <a:ext uri="{FF2B5EF4-FFF2-40B4-BE49-F238E27FC236}">
                <a16:creationId xmlns="" xmlns:a16="http://schemas.microsoft.com/office/drawing/2014/main" id="{8DEDD2D0-4203-4396-94A1-CC3E7AA21A4F}"/>
              </a:ext>
            </a:extLst>
          </p:cNvPr>
          <p:cNvGraphicFramePr>
            <a:graphicFrameLocks noChangeAspect="1"/>
          </p:cNvGraphicFramePr>
          <p:nvPr>
            <p:extLst>
              <p:ext uri="{D42A27DB-BD31-4B8C-83A1-F6EECF244321}">
                <p14:modId xmlns="" xmlns:p14="http://schemas.microsoft.com/office/powerpoint/2010/main" val="148396136"/>
              </p:ext>
            </p:extLst>
          </p:nvPr>
        </p:nvGraphicFramePr>
        <p:xfrm>
          <a:off x="33828" y="3573016"/>
          <a:ext cx="9002668" cy="3269278"/>
        </p:xfrm>
        <a:graphic>
          <a:graphicData uri="http://schemas.openxmlformats.org/presentationml/2006/ole">
            <p:oleObj spid="_x0000_s14355" name="Image" r:id="rId5" imgW="9600000" imgH="6247619" progId="">
              <p:embed/>
            </p:oleObj>
          </a:graphicData>
        </a:graphic>
      </p:graphicFrame>
    </p:spTree>
    <p:extLst>
      <p:ext uri="{BB962C8B-B14F-4D97-AF65-F5344CB8AC3E}">
        <p14:creationId xmlns="" xmlns:p14="http://schemas.microsoft.com/office/powerpoint/2010/main" val="3287783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sp>
        <p:nvSpPr>
          <p:cNvPr id="2" name="Metin kutusu 1">
            <a:extLst>
              <a:ext uri="{FF2B5EF4-FFF2-40B4-BE49-F238E27FC236}">
                <a16:creationId xmlns="" xmlns:a16="http://schemas.microsoft.com/office/drawing/2014/main" id="{95F460AD-DC6D-4ED0-A7B7-A063FB3BA8AB}"/>
              </a:ext>
            </a:extLst>
          </p:cNvPr>
          <p:cNvSpPr txBox="1"/>
          <p:nvPr/>
        </p:nvSpPr>
        <p:spPr>
          <a:xfrm>
            <a:off x="755576" y="1196752"/>
            <a:ext cx="7776864" cy="369332"/>
          </a:xfrm>
          <a:prstGeom prst="rect">
            <a:avLst/>
          </a:prstGeom>
          <a:noFill/>
        </p:spPr>
        <p:txBody>
          <a:bodyPr wrap="square" rtlCol="0">
            <a:spAutoFit/>
          </a:bodyPr>
          <a:lstStyle/>
          <a:p>
            <a:pPr algn="ctr"/>
            <a:r>
              <a:rPr lang="tr-TR" b="1" dirty="0"/>
              <a:t>MATEMATİK DERSİ ÖĞRETİM PROGRAMI'NIN AMAÇLARI</a:t>
            </a:r>
            <a:endParaRPr lang="tr-TR" dirty="0"/>
          </a:p>
        </p:txBody>
      </p:sp>
      <p:sp>
        <p:nvSpPr>
          <p:cNvPr id="8" name="Metin kutusu 7">
            <a:extLst>
              <a:ext uri="{FF2B5EF4-FFF2-40B4-BE49-F238E27FC236}">
                <a16:creationId xmlns="" xmlns:a16="http://schemas.microsoft.com/office/drawing/2014/main" id="{D159F5E9-EFE5-4D32-82E9-DB6895EBDB72}"/>
              </a:ext>
            </a:extLst>
          </p:cNvPr>
          <p:cNvSpPr txBox="1"/>
          <p:nvPr/>
        </p:nvSpPr>
        <p:spPr>
          <a:xfrm>
            <a:off x="359532" y="1988840"/>
            <a:ext cx="8424936" cy="3785652"/>
          </a:xfrm>
          <a:prstGeom prst="rect">
            <a:avLst/>
          </a:prstGeom>
          <a:noFill/>
        </p:spPr>
        <p:txBody>
          <a:bodyPr wrap="square" rtlCol="0">
            <a:spAutoFit/>
          </a:bodyPr>
          <a:lstStyle/>
          <a:p>
            <a:pPr algn="just"/>
            <a:r>
              <a:rPr lang="tr-TR" sz="2400" b="1" dirty="0">
                <a:solidFill>
                  <a:srgbClr val="FF0000"/>
                </a:solidFill>
              </a:rPr>
              <a:t>Öğrenci;</a:t>
            </a:r>
          </a:p>
          <a:p>
            <a:pPr algn="just"/>
            <a:r>
              <a:rPr lang="tr-TR" sz="2400" b="1" dirty="0"/>
              <a:t>1. Matematiksel okuryazarlık becerilerini geliştirebilecek ve etkin bir şekilde kullanabilecektir.</a:t>
            </a:r>
          </a:p>
          <a:p>
            <a:pPr marL="457200" indent="-457200" algn="just">
              <a:buAutoNum type="arabicPeriod"/>
            </a:pPr>
            <a:endParaRPr lang="tr-TR" sz="2400" b="1" dirty="0"/>
          </a:p>
          <a:p>
            <a:pPr algn="just"/>
            <a:r>
              <a:rPr lang="tr-TR" sz="2400" b="1" dirty="0"/>
              <a:t>2. Matematiksel kavramları anlayabilecek, bu kavramları günlük hayatta kullanabilecektir.</a:t>
            </a:r>
          </a:p>
          <a:p>
            <a:pPr algn="just"/>
            <a:endParaRPr lang="tr-TR" sz="2400" b="1" dirty="0"/>
          </a:p>
          <a:p>
            <a:pPr algn="just"/>
            <a:r>
              <a:rPr lang="tr-TR" sz="2400" b="1" dirty="0"/>
              <a:t>3. Problem çözme sürecinde kendi düşünce ve akıl yürütmelerini rahatlıkla ifade edebilecek, başkalarının matematiksel akıl yürütmelerindeki eksiklikleri veya boşlukları görebilecektir.</a:t>
            </a:r>
          </a:p>
        </p:txBody>
      </p:sp>
    </p:spTree>
    <p:extLst>
      <p:ext uri="{BB962C8B-B14F-4D97-AF65-F5344CB8AC3E}">
        <p14:creationId xmlns="" xmlns:p14="http://schemas.microsoft.com/office/powerpoint/2010/main" val="27855994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sp>
        <p:nvSpPr>
          <p:cNvPr id="2" name="Metin kutusu 1">
            <a:extLst>
              <a:ext uri="{FF2B5EF4-FFF2-40B4-BE49-F238E27FC236}">
                <a16:creationId xmlns="" xmlns:a16="http://schemas.microsoft.com/office/drawing/2014/main" id="{9D1BF9C1-9359-491F-8857-911D2A5579BC}"/>
              </a:ext>
            </a:extLst>
          </p:cNvPr>
          <p:cNvSpPr txBox="1"/>
          <p:nvPr/>
        </p:nvSpPr>
        <p:spPr>
          <a:xfrm>
            <a:off x="480582" y="1052736"/>
            <a:ext cx="8496944" cy="461665"/>
          </a:xfrm>
          <a:prstGeom prst="rect">
            <a:avLst/>
          </a:prstGeom>
          <a:noFill/>
        </p:spPr>
        <p:txBody>
          <a:bodyPr wrap="square" rtlCol="0">
            <a:spAutoFit/>
          </a:bodyPr>
          <a:lstStyle/>
          <a:p>
            <a:pPr algn="ctr"/>
            <a:r>
              <a:rPr lang="tr-TR" sz="2400" b="1" dirty="0">
                <a:solidFill>
                  <a:srgbClr val="FF0000"/>
                </a:solidFill>
              </a:rPr>
              <a:t>YAYINLANAN ÖRNEK SORULAR İÇİN UZMAN GÖRÜŞLERİ</a:t>
            </a:r>
          </a:p>
        </p:txBody>
      </p:sp>
      <p:sp>
        <p:nvSpPr>
          <p:cNvPr id="3" name="Metin kutusu 2">
            <a:extLst>
              <a:ext uri="{FF2B5EF4-FFF2-40B4-BE49-F238E27FC236}">
                <a16:creationId xmlns="" xmlns:a16="http://schemas.microsoft.com/office/drawing/2014/main" id="{92C2AFF1-B16A-4A50-94A6-8C29CE6ED29A}"/>
              </a:ext>
            </a:extLst>
          </p:cNvPr>
          <p:cNvSpPr txBox="1"/>
          <p:nvPr/>
        </p:nvSpPr>
        <p:spPr>
          <a:xfrm>
            <a:off x="683568" y="2132856"/>
            <a:ext cx="7776864" cy="3539430"/>
          </a:xfrm>
          <a:prstGeom prst="rect">
            <a:avLst/>
          </a:prstGeom>
          <a:noFill/>
        </p:spPr>
        <p:txBody>
          <a:bodyPr wrap="square" rtlCol="0">
            <a:spAutoFit/>
          </a:bodyPr>
          <a:lstStyle/>
          <a:p>
            <a:pPr algn="ctr"/>
            <a:r>
              <a:rPr lang="tr-TR" sz="2800" b="1" dirty="0"/>
              <a:t>SADECE MÜFREDAT YETERLİ OLMAZ:</a:t>
            </a:r>
          </a:p>
          <a:p>
            <a:pPr algn="just"/>
            <a:endParaRPr lang="tr-TR" sz="2800" b="1" dirty="0"/>
          </a:p>
          <a:p>
            <a:pPr algn="just"/>
            <a:r>
              <a:rPr lang="tr-TR" sz="2800" dirty="0"/>
              <a:t>Öğrencilere geçtiğimiz yıl uygulanan LGS den farklı soruları </a:t>
            </a:r>
            <a:r>
              <a:rPr lang="tr-TR" sz="2800" dirty="0" smtClean="0"/>
              <a:t>kapsayan </a:t>
            </a:r>
            <a:r>
              <a:rPr lang="tr-TR" sz="2800" dirty="0"/>
              <a:t>bir sınavın beklenmediğini söylemek doğru olur</a:t>
            </a:r>
            <a:r>
              <a:rPr lang="tr-TR" sz="2800" dirty="0" smtClean="0"/>
              <a:t>. Sorular </a:t>
            </a:r>
            <a:r>
              <a:rPr lang="tr-TR" sz="2800" dirty="0"/>
              <a:t>incelendiğinde özellikle 7. sınıf müfredatından alıntılar gerçekleştirildiği gözlenir. Fakat bu alıntılar sorunun içerisinde bilgi olarak verilmek şartı ile kullanılmıştır.</a:t>
            </a:r>
          </a:p>
        </p:txBody>
      </p:sp>
    </p:spTree>
    <p:extLst>
      <p:ext uri="{BB962C8B-B14F-4D97-AF65-F5344CB8AC3E}">
        <p14:creationId xmlns="" xmlns:p14="http://schemas.microsoft.com/office/powerpoint/2010/main" val="33786687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sp>
        <p:nvSpPr>
          <p:cNvPr id="8" name="Metin kutusu 7">
            <a:extLst>
              <a:ext uri="{FF2B5EF4-FFF2-40B4-BE49-F238E27FC236}">
                <a16:creationId xmlns="" xmlns:a16="http://schemas.microsoft.com/office/drawing/2014/main" id="{ED388C21-DA7F-4E76-8715-4222B7014141}"/>
              </a:ext>
            </a:extLst>
          </p:cNvPr>
          <p:cNvSpPr txBox="1"/>
          <p:nvPr/>
        </p:nvSpPr>
        <p:spPr>
          <a:xfrm>
            <a:off x="480582" y="1052736"/>
            <a:ext cx="8496944" cy="461665"/>
          </a:xfrm>
          <a:prstGeom prst="rect">
            <a:avLst/>
          </a:prstGeom>
          <a:noFill/>
        </p:spPr>
        <p:txBody>
          <a:bodyPr wrap="square" rtlCol="0">
            <a:spAutoFit/>
          </a:bodyPr>
          <a:lstStyle/>
          <a:p>
            <a:pPr algn="ctr"/>
            <a:r>
              <a:rPr lang="tr-TR" sz="2400" b="1" dirty="0">
                <a:solidFill>
                  <a:srgbClr val="FF0000"/>
                </a:solidFill>
              </a:rPr>
              <a:t>YAYINLANAN ÖRNEK SORULAR İÇİN UZMAN GÖRÜŞLERİ</a:t>
            </a:r>
          </a:p>
        </p:txBody>
      </p:sp>
      <p:sp>
        <p:nvSpPr>
          <p:cNvPr id="9" name="Metin kutusu 8">
            <a:extLst>
              <a:ext uri="{FF2B5EF4-FFF2-40B4-BE49-F238E27FC236}">
                <a16:creationId xmlns="" xmlns:a16="http://schemas.microsoft.com/office/drawing/2014/main" id="{D23AD590-B49A-4483-B15E-D330859E252A}"/>
              </a:ext>
            </a:extLst>
          </p:cNvPr>
          <p:cNvSpPr txBox="1"/>
          <p:nvPr/>
        </p:nvSpPr>
        <p:spPr>
          <a:xfrm>
            <a:off x="683568" y="2132856"/>
            <a:ext cx="7776864" cy="3539430"/>
          </a:xfrm>
          <a:prstGeom prst="rect">
            <a:avLst/>
          </a:prstGeom>
          <a:noFill/>
        </p:spPr>
        <p:txBody>
          <a:bodyPr wrap="square" rtlCol="0">
            <a:spAutoFit/>
          </a:bodyPr>
          <a:lstStyle/>
          <a:p>
            <a:pPr algn="ctr"/>
            <a:r>
              <a:rPr lang="tr-TR" sz="2800" b="1" dirty="0"/>
              <a:t>MATEMATİK OKURYAZARLIĞINI ÖLÇMEYİ HEDEFLİYOR</a:t>
            </a:r>
          </a:p>
          <a:p>
            <a:pPr algn="just"/>
            <a:endParaRPr lang="tr-TR" sz="2800" b="1" dirty="0"/>
          </a:p>
          <a:p>
            <a:pPr algn="just"/>
            <a:r>
              <a:rPr lang="tr-TR" sz="2800" dirty="0"/>
              <a:t>Örnek soruların tamamına yakını matematik okuryazarlığını ölçmeyi hedeflediğine dikkat edilmelidir. </a:t>
            </a:r>
            <a:r>
              <a:rPr lang="tr-TR" sz="2800" smtClean="0"/>
              <a:t>Bu da </a:t>
            </a:r>
            <a:r>
              <a:rPr lang="tr-TR" sz="2800" dirty="0"/>
              <a:t>geçtiğimiz yıl olduğu gibi seçiciliği yüksek bir sınavın öğrencilerimizi beklediğini göstermektedir. </a:t>
            </a:r>
          </a:p>
        </p:txBody>
      </p:sp>
    </p:spTree>
    <p:extLst>
      <p:ext uri="{BB962C8B-B14F-4D97-AF65-F5344CB8AC3E}">
        <p14:creationId xmlns="" xmlns:p14="http://schemas.microsoft.com/office/powerpoint/2010/main" val="14047212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sp>
        <p:nvSpPr>
          <p:cNvPr id="8" name="Metin kutusu 7">
            <a:extLst>
              <a:ext uri="{FF2B5EF4-FFF2-40B4-BE49-F238E27FC236}">
                <a16:creationId xmlns="" xmlns:a16="http://schemas.microsoft.com/office/drawing/2014/main" id="{EFA6CD8C-5522-4CA4-A1A6-2E4555451A63}"/>
              </a:ext>
            </a:extLst>
          </p:cNvPr>
          <p:cNvSpPr txBox="1"/>
          <p:nvPr/>
        </p:nvSpPr>
        <p:spPr>
          <a:xfrm>
            <a:off x="480582" y="1052736"/>
            <a:ext cx="8496944" cy="461665"/>
          </a:xfrm>
          <a:prstGeom prst="rect">
            <a:avLst/>
          </a:prstGeom>
          <a:noFill/>
        </p:spPr>
        <p:txBody>
          <a:bodyPr wrap="square" rtlCol="0">
            <a:spAutoFit/>
          </a:bodyPr>
          <a:lstStyle/>
          <a:p>
            <a:pPr algn="ctr"/>
            <a:r>
              <a:rPr lang="tr-TR" sz="2400" b="1" dirty="0">
                <a:solidFill>
                  <a:srgbClr val="FF0000"/>
                </a:solidFill>
              </a:rPr>
              <a:t>YAYINLANAN ÖRNEK SORULAR İÇİN UZMAN GÖRÜŞLERİ</a:t>
            </a:r>
          </a:p>
        </p:txBody>
      </p:sp>
      <p:sp>
        <p:nvSpPr>
          <p:cNvPr id="9" name="Metin kutusu 8">
            <a:extLst>
              <a:ext uri="{FF2B5EF4-FFF2-40B4-BE49-F238E27FC236}">
                <a16:creationId xmlns="" xmlns:a16="http://schemas.microsoft.com/office/drawing/2014/main" id="{5CF3DE00-5469-4707-9F1C-4308163A56B0}"/>
              </a:ext>
            </a:extLst>
          </p:cNvPr>
          <p:cNvSpPr txBox="1"/>
          <p:nvPr/>
        </p:nvSpPr>
        <p:spPr>
          <a:xfrm>
            <a:off x="683568" y="2132856"/>
            <a:ext cx="7776864" cy="3539430"/>
          </a:xfrm>
          <a:prstGeom prst="rect">
            <a:avLst/>
          </a:prstGeom>
          <a:noFill/>
        </p:spPr>
        <p:txBody>
          <a:bodyPr wrap="square" rtlCol="0">
            <a:spAutoFit/>
          </a:bodyPr>
          <a:lstStyle/>
          <a:p>
            <a:pPr algn="ctr"/>
            <a:r>
              <a:rPr lang="tr-TR" sz="2800" b="1" dirty="0"/>
              <a:t>OKUDUĞUNU DOĞRU ANLAMA HIZLI DÜŞÜNMEK GEREKİR</a:t>
            </a:r>
          </a:p>
          <a:p>
            <a:pPr algn="just"/>
            <a:endParaRPr lang="tr-TR" sz="2800" b="1" dirty="0"/>
          </a:p>
          <a:p>
            <a:pPr algn="just"/>
            <a:r>
              <a:rPr lang="tr-TR" sz="2800" dirty="0"/>
              <a:t>Soruların hiçbiri temel bilgi veya uygulama düzeyinde değildir. Okuduğunu doğru anlama doğru yorumlama hızlı düşünme ve yeterli pratik gerektiren sorular, yayınlanan soruların tamamına yakınını oluşturmaktadır.</a:t>
            </a:r>
          </a:p>
        </p:txBody>
      </p:sp>
    </p:spTree>
    <p:extLst>
      <p:ext uri="{BB962C8B-B14F-4D97-AF65-F5344CB8AC3E}">
        <p14:creationId xmlns="" xmlns:p14="http://schemas.microsoft.com/office/powerpoint/2010/main" val="29029891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sp>
        <p:nvSpPr>
          <p:cNvPr id="8" name="Metin kutusu 7">
            <a:extLst>
              <a:ext uri="{FF2B5EF4-FFF2-40B4-BE49-F238E27FC236}">
                <a16:creationId xmlns="" xmlns:a16="http://schemas.microsoft.com/office/drawing/2014/main" id="{295D9E35-5563-4011-8C85-203BD8497D8C}"/>
              </a:ext>
            </a:extLst>
          </p:cNvPr>
          <p:cNvSpPr txBox="1"/>
          <p:nvPr/>
        </p:nvSpPr>
        <p:spPr>
          <a:xfrm>
            <a:off x="480582" y="1052736"/>
            <a:ext cx="8496944" cy="461665"/>
          </a:xfrm>
          <a:prstGeom prst="rect">
            <a:avLst/>
          </a:prstGeom>
          <a:noFill/>
        </p:spPr>
        <p:txBody>
          <a:bodyPr wrap="square" rtlCol="0">
            <a:spAutoFit/>
          </a:bodyPr>
          <a:lstStyle/>
          <a:p>
            <a:pPr algn="ctr"/>
            <a:r>
              <a:rPr lang="tr-TR" sz="2400" b="1" dirty="0">
                <a:solidFill>
                  <a:srgbClr val="FF0000"/>
                </a:solidFill>
              </a:rPr>
              <a:t>YAYINLANAN ÖRNEK SORULAR İÇİN UZMAN GÖRÜŞLERİ</a:t>
            </a:r>
          </a:p>
        </p:txBody>
      </p:sp>
      <p:sp>
        <p:nvSpPr>
          <p:cNvPr id="9" name="Metin kutusu 8">
            <a:extLst>
              <a:ext uri="{FF2B5EF4-FFF2-40B4-BE49-F238E27FC236}">
                <a16:creationId xmlns="" xmlns:a16="http://schemas.microsoft.com/office/drawing/2014/main" id="{8C59594A-141E-474A-8C78-93B5412428F0}"/>
              </a:ext>
            </a:extLst>
          </p:cNvPr>
          <p:cNvSpPr txBox="1"/>
          <p:nvPr/>
        </p:nvSpPr>
        <p:spPr>
          <a:xfrm>
            <a:off x="683568" y="2132856"/>
            <a:ext cx="7776864" cy="3539430"/>
          </a:xfrm>
          <a:prstGeom prst="rect">
            <a:avLst/>
          </a:prstGeom>
          <a:noFill/>
        </p:spPr>
        <p:txBody>
          <a:bodyPr wrap="square" rtlCol="0">
            <a:spAutoFit/>
          </a:bodyPr>
          <a:lstStyle/>
          <a:p>
            <a:pPr algn="ctr"/>
            <a:r>
              <a:rPr lang="tr-TR" sz="2800" b="1" dirty="0"/>
              <a:t>ZOR DEĞİL AMA ZAMAN ALICI</a:t>
            </a:r>
          </a:p>
          <a:p>
            <a:pPr algn="just"/>
            <a:endParaRPr lang="tr-TR" sz="2800" b="1" dirty="0"/>
          </a:p>
          <a:p>
            <a:pPr algn="just"/>
            <a:r>
              <a:rPr lang="tr-TR" sz="2800" dirty="0"/>
              <a:t>Sorular uzun zaman alıcı ve LGS den önceki soru kalıplarından çok farklı görülse de  bu sorularla oluşturulacak sınavın zorluk düzeyinin zor olduğunu değil zaman alıcı olduğunu gösterir. Öğrencilerimiz unutmamalıdır </a:t>
            </a:r>
            <a:r>
              <a:rPr lang="tr-TR" sz="2800" dirty="0" smtClean="0"/>
              <a:t>ki; zor </a:t>
            </a:r>
            <a:r>
              <a:rPr lang="tr-TR" sz="2800" dirty="0"/>
              <a:t>olarak nitelendirdiklerimiz aslında basitlerin birleşiminden oluşmuştur.</a:t>
            </a:r>
          </a:p>
        </p:txBody>
      </p:sp>
    </p:spTree>
    <p:extLst>
      <p:ext uri="{BB962C8B-B14F-4D97-AF65-F5344CB8AC3E}">
        <p14:creationId xmlns="" xmlns:p14="http://schemas.microsoft.com/office/powerpoint/2010/main" val="38662682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sp>
        <p:nvSpPr>
          <p:cNvPr id="8" name="Metin kutusu 7">
            <a:extLst>
              <a:ext uri="{FF2B5EF4-FFF2-40B4-BE49-F238E27FC236}">
                <a16:creationId xmlns="" xmlns:a16="http://schemas.microsoft.com/office/drawing/2014/main" id="{295D9E35-5563-4011-8C85-203BD8497D8C}"/>
              </a:ext>
            </a:extLst>
          </p:cNvPr>
          <p:cNvSpPr txBox="1"/>
          <p:nvPr/>
        </p:nvSpPr>
        <p:spPr>
          <a:xfrm>
            <a:off x="480582" y="1052736"/>
            <a:ext cx="8496944" cy="461665"/>
          </a:xfrm>
          <a:prstGeom prst="rect">
            <a:avLst/>
          </a:prstGeom>
          <a:noFill/>
        </p:spPr>
        <p:txBody>
          <a:bodyPr wrap="square" rtlCol="0">
            <a:spAutoFit/>
          </a:bodyPr>
          <a:lstStyle/>
          <a:p>
            <a:pPr algn="ctr"/>
            <a:r>
              <a:rPr lang="tr-TR" sz="2400" b="1" dirty="0">
                <a:solidFill>
                  <a:srgbClr val="FF0000"/>
                </a:solidFill>
              </a:rPr>
              <a:t>YAYINLANAN ÖRNEK SORULAR İÇİN UZMAN GÖRÜŞLERİ</a:t>
            </a:r>
          </a:p>
        </p:txBody>
      </p:sp>
      <p:sp>
        <p:nvSpPr>
          <p:cNvPr id="9" name="Metin kutusu 8">
            <a:extLst>
              <a:ext uri="{FF2B5EF4-FFF2-40B4-BE49-F238E27FC236}">
                <a16:creationId xmlns="" xmlns:a16="http://schemas.microsoft.com/office/drawing/2014/main" id="{8C59594A-141E-474A-8C78-93B5412428F0}"/>
              </a:ext>
            </a:extLst>
          </p:cNvPr>
          <p:cNvSpPr txBox="1"/>
          <p:nvPr/>
        </p:nvSpPr>
        <p:spPr>
          <a:xfrm>
            <a:off x="683568" y="2132856"/>
            <a:ext cx="7776864" cy="3108543"/>
          </a:xfrm>
          <a:prstGeom prst="rect">
            <a:avLst/>
          </a:prstGeom>
          <a:noFill/>
        </p:spPr>
        <p:txBody>
          <a:bodyPr wrap="square" rtlCol="0">
            <a:spAutoFit/>
          </a:bodyPr>
          <a:lstStyle/>
          <a:p>
            <a:pPr algn="ctr"/>
            <a:r>
              <a:rPr lang="tr-TR" sz="2800" b="1" dirty="0" smtClean="0"/>
              <a:t>YORUMA DAYALI SORULAR</a:t>
            </a:r>
            <a:endParaRPr lang="tr-TR" sz="2800" b="1" dirty="0"/>
          </a:p>
          <a:p>
            <a:pPr algn="just"/>
            <a:endParaRPr lang="tr-TR" sz="2800" b="1" dirty="0"/>
          </a:p>
          <a:p>
            <a:pPr algn="just"/>
            <a:r>
              <a:rPr lang="tr-TR" sz="2800" dirty="0" smtClean="0"/>
              <a:t>MEB kazanımlarına uygun, yoruma dayalı sorular hazırlanmıştır. Sorularda görselliğe önem verilmiş, bu durum yorum yaparken öğrencilerin hayal etme gücünü harekete geçirmekte ve sorunun daha anlaşılabilir olmasını sağlamaktadır.</a:t>
            </a:r>
            <a:endParaRPr lang="tr-TR" sz="2800" dirty="0"/>
          </a:p>
        </p:txBody>
      </p:sp>
    </p:spTree>
    <p:extLst>
      <p:ext uri="{BB962C8B-B14F-4D97-AF65-F5344CB8AC3E}">
        <p14:creationId xmlns="" xmlns:p14="http://schemas.microsoft.com/office/powerpoint/2010/main" val="38662682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sp>
        <p:nvSpPr>
          <p:cNvPr id="8" name="Metin kutusu 7">
            <a:extLst>
              <a:ext uri="{FF2B5EF4-FFF2-40B4-BE49-F238E27FC236}">
                <a16:creationId xmlns="" xmlns:a16="http://schemas.microsoft.com/office/drawing/2014/main" id="{295D9E35-5563-4011-8C85-203BD8497D8C}"/>
              </a:ext>
            </a:extLst>
          </p:cNvPr>
          <p:cNvSpPr txBox="1"/>
          <p:nvPr/>
        </p:nvSpPr>
        <p:spPr>
          <a:xfrm>
            <a:off x="480582" y="1052736"/>
            <a:ext cx="8496944" cy="461665"/>
          </a:xfrm>
          <a:prstGeom prst="rect">
            <a:avLst/>
          </a:prstGeom>
          <a:noFill/>
        </p:spPr>
        <p:txBody>
          <a:bodyPr wrap="square" rtlCol="0">
            <a:spAutoFit/>
          </a:bodyPr>
          <a:lstStyle/>
          <a:p>
            <a:pPr algn="ctr"/>
            <a:r>
              <a:rPr lang="tr-TR" sz="2400" b="1" dirty="0">
                <a:solidFill>
                  <a:srgbClr val="FF0000"/>
                </a:solidFill>
              </a:rPr>
              <a:t>YAYINLANAN ÖRNEK SORULAR İÇİN UZMAN GÖRÜŞLERİ</a:t>
            </a:r>
          </a:p>
        </p:txBody>
      </p:sp>
      <p:sp>
        <p:nvSpPr>
          <p:cNvPr id="9" name="Metin kutusu 8">
            <a:extLst>
              <a:ext uri="{FF2B5EF4-FFF2-40B4-BE49-F238E27FC236}">
                <a16:creationId xmlns="" xmlns:a16="http://schemas.microsoft.com/office/drawing/2014/main" id="{8C59594A-141E-474A-8C78-93B5412428F0}"/>
              </a:ext>
            </a:extLst>
          </p:cNvPr>
          <p:cNvSpPr txBox="1"/>
          <p:nvPr/>
        </p:nvSpPr>
        <p:spPr>
          <a:xfrm>
            <a:off x="683568" y="2132856"/>
            <a:ext cx="7776864" cy="3539430"/>
          </a:xfrm>
          <a:prstGeom prst="rect">
            <a:avLst/>
          </a:prstGeom>
          <a:noFill/>
        </p:spPr>
        <p:txBody>
          <a:bodyPr wrap="square" rtlCol="0">
            <a:spAutoFit/>
          </a:bodyPr>
          <a:lstStyle/>
          <a:p>
            <a:pPr algn="ctr"/>
            <a:r>
              <a:rPr lang="tr-TR" sz="2800" b="1" dirty="0" smtClean="0"/>
              <a:t>PISA SORULARIYLA BENZERLİK VAR</a:t>
            </a:r>
            <a:endParaRPr lang="tr-TR" sz="2800" b="1" dirty="0"/>
          </a:p>
          <a:p>
            <a:pPr algn="just"/>
            <a:endParaRPr lang="tr-TR" sz="2800" b="1" dirty="0"/>
          </a:p>
          <a:p>
            <a:pPr algn="just"/>
            <a:r>
              <a:rPr lang="tr-TR" sz="2800" dirty="0" smtClean="0"/>
              <a:t>Yayınlanan sorularda öğrencinin yorum becerisinden bağımsız olarak yalnızca işlem yaparak çözebileceği soru tarzlarına yer verilmediği, soruların tarz olarak daha çok PISA sorularına benzerlik gösterdiği ve görseller yardımıyla zenginleştirilerek öğrenciye yalın bir şekilde sunulduğu görülüyor.</a:t>
            </a:r>
            <a:endParaRPr lang="tr-TR" sz="2800" dirty="0"/>
          </a:p>
        </p:txBody>
      </p:sp>
    </p:spTree>
    <p:extLst>
      <p:ext uri="{BB962C8B-B14F-4D97-AF65-F5344CB8AC3E}">
        <p14:creationId xmlns="" xmlns:p14="http://schemas.microsoft.com/office/powerpoint/2010/main" val="38662682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sp>
        <p:nvSpPr>
          <p:cNvPr id="8" name="Metin kutusu 7">
            <a:extLst>
              <a:ext uri="{FF2B5EF4-FFF2-40B4-BE49-F238E27FC236}">
                <a16:creationId xmlns="" xmlns:a16="http://schemas.microsoft.com/office/drawing/2014/main" id="{295D9E35-5563-4011-8C85-203BD8497D8C}"/>
              </a:ext>
            </a:extLst>
          </p:cNvPr>
          <p:cNvSpPr txBox="1"/>
          <p:nvPr/>
        </p:nvSpPr>
        <p:spPr>
          <a:xfrm>
            <a:off x="480582" y="1052736"/>
            <a:ext cx="8496944" cy="461665"/>
          </a:xfrm>
          <a:prstGeom prst="rect">
            <a:avLst/>
          </a:prstGeom>
          <a:noFill/>
        </p:spPr>
        <p:txBody>
          <a:bodyPr wrap="square" rtlCol="0">
            <a:spAutoFit/>
          </a:bodyPr>
          <a:lstStyle/>
          <a:p>
            <a:pPr algn="ctr"/>
            <a:r>
              <a:rPr lang="tr-TR" sz="2400" b="1" dirty="0">
                <a:solidFill>
                  <a:srgbClr val="FF0000"/>
                </a:solidFill>
              </a:rPr>
              <a:t>YAYINLANAN ÖRNEK SORULAR İÇİN UZMAN GÖRÜŞLERİ</a:t>
            </a:r>
          </a:p>
        </p:txBody>
      </p:sp>
      <p:sp>
        <p:nvSpPr>
          <p:cNvPr id="9" name="Metin kutusu 8">
            <a:extLst>
              <a:ext uri="{FF2B5EF4-FFF2-40B4-BE49-F238E27FC236}">
                <a16:creationId xmlns="" xmlns:a16="http://schemas.microsoft.com/office/drawing/2014/main" id="{8C59594A-141E-474A-8C78-93B5412428F0}"/>
              </a:ext>
            </a:extLst>
          </p:cNvPr>
          <p:cNvSpPr txBox="1"/>
          <p:nvPr/>
        </p:nvSpPr>
        <p:spPr>
          <a:xfrm>
            <a:off x="683568" y="2132856"/>
            <a:ext cx="7776864" cy="2677656"/>
          </a:xfrm>
          <a:prstGeom prst="rect">
            <a:avLst/>
          </a:prstGeom>
          <a:noFill/>
        </p:spPr>
        <p:txBody>
          <a:bodyPr wrap="square" rtlCol="0">
            <a:spAutoFit/>
          </a:bodyPr>
          <a:lstStyle/>
          <a:p>
            <a:pPr algn="ctr"/>
            <a:r>
              <a:rPr lang="tr-TR" sz="2800" b="1" dirty="0" smtClean="0"/>
              <a:t>AKIL OYUNLARI STRATEJİLERİ ÖNEMLİ</a:t>
            </a:r>
            <a:endParaRPr lang="tr-TR" sz="2800" b="1" dirty="0"/>
          </a:p>
          <a:p>
            <a:pPr algn="just"/>
            <a:endParaRPr lang="tr-TR" sz="2800" b="1" dirty="0"/>
          </a:p>
          <a:p>
            <a:pPr algn="just"/>
            <a:r>
              <a:rPr lang="tr-TR" sz="2800" dirty="0" err="1" smtClean="0"/>
              <a:t>Sudoku</a:t>
            </a:r>
            <a:r>
              <a:rPr lang="tr-TR" sz="2800" dirty="0" smtClean="0"/>
              <a:t> ve </a:t>
            </a:r>
            <a:r>
              <a:rPr lang="tr-TR" sz="2800" dirty="0" err="1" smtClean="0"/>
              <a:t>Kendoku</a:t>
            </a:r>
            <a:r>
              <a:rPr lang="tr-TR" sz="2800" dirty="0" smtClean="0"/>
              <a:t> benzeri akıl oyunlarının gerek dikkat, gerekse strateji geliştirmedeki önemi çok fazla. Sorular </a:t>
            </a:r>
            <a:r>
              <a:rPr lang="tr-TR" sz="2800" dirty="0" err="1" smtClean="0"/>
              <a:t>Sudoku</a:t>
            </a:r>
            <a:r>
              <a:rPr lang="tr-TR" sz="2800" dirty="0" smtClean="0"/>
              <a:t>, </a:t>
            </a:r>
            <a:r>
              <a:rPr lang="tr-TR" sz="2800" dirty="0" err="1" smtClean="0"/>
              <a:t>Kendoku</a:t>
            </a:r>
            <a:r>
              <a:rPr lang="tr-TR" sz="2800" dirty="0" smtClean="0"/>
              <a:t> veya bunların dışında bir akıl oyunu formatında karşımıza çıkabilir.</a:t>
            </a:r>
            <a:endParaRPr lang="tr-TR" sz="2800" dirty="0"/>
          </a:p>
        </p:txBody>
      </p:sp>
    </p:spTree>
    <p:extLst>
      <p:ext uri="{BB962C8B-B14F-4D97-AF65-F5344CB8AC3E}">
        <p14:creationId xmlns="" xmlns:p14="http://schemas.microsoft.com/office/powerpoint/2010/main" val="3866268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sp>
        <p:nvSpPr>
          <p:cNvPr id="8" name="Metin kutusu 7">
            <a:extLst>
              <a:ext uri="{FF2B5EF4-FFF2-40B4-BE49-F238E27FC236}">
                <a16:creationId xmlns="" xmlns:a16="http://schemas.microsoft.com/office/drawing/2014/main" id="{295D9E35-5563-4011-8C85-203BD8497D8C}"/>
              </a:ext>
            </a:extLst>
          </p:cNvPr>
          <p:cNvSpPr txBox="1"/>
          <p:nvPr/>
        </p:nvSpPr>
        <p:spPr>
          <a:xfrm>
            <a:off x="480582" y="1052736"/>
            <a:ext cx="8496944" cy="461665"/>
          </a:xfrm>
          <a:prstGeom prst="rect">
            <a:avLst/>
          </a:prstGeom>
          <a:noFill/>
        </p:spPr>
        <p:txBody>
          <a:bodyPr wrap="square" rtlCol="0">
            <a:spAutoFit/>
          </a:bodyPr>
          <a:lstStyle/>
          <a:p>
            <a:pPr algn="ctr"/>
            <a:r>
              <a:rPr lang="tr-TR" sz="2400" b="1" dirty="0">
                <a:solidFill>
                  <a:srgbClr val="FF0000"/>
                </a:solidFill>
              </a:rPr>
              <a:t>YAYINLANAN ÖRNEK SORULAR İÇİN UZMAN GÖRÜŞLERİ</a:t>
            </a:r>
          </a:p>
        </p:txBody>
      </p:sp>
      <p:sp>
        <p:nvSpPr>
          <p:cNvPr id="9" name="Metin kutusu 8">
            <a:extLst>
              <a:ext uri="{FF2B5EF4-FFF2-40B4-BE49-F238E27FC236}">
                <a16:creationId xmlns="" xmlns:a16="http://schemas.microsoft.com/office/drawing/2014/main" id="{8C59594A-141E-474A-8C78-93B5412428F0}"/>
              </a:ext>
            </a:extLst>
          </p:cNvPr>
          <p:cNvSpPr txBox="1"/>
          <p:nvPr/>
        </p:nvSpPr>
        <p:spPr>
          <a:xfrm>
            <a:off x="683568" y="2132856"/>
            <a:ext cx="7776864" cy="3970318"/>
          </a:xfrm>
          <a:prstGeom prst="rect">
            <a:avLst/>
          </a:prstGeom>
          <a:noFill/>
        </p:spPr>
        <p:txBody>
          <a:bodyPr wrap="square" rtlCol="0">
            <a:spAutoFit/>
          </a:bodyPr>
          <a:lstStyle/>
          <a:p>
            <a:pPr algn="ctr"/>
            <a:r>
              <a:rPr lang="tr-TR" sz="2800" b="1" dirty="0" smtClean="0"/>
              <a:t>OKUDUĞUNU HIZLI ANLAYAN ÖĞRENCİ ÖNE GEÇECEK</a:t>
            </a:r>
            <a:endParaRPr lang="tr-TR" sz="2800" b="1" dirty="0"/>
          </a:p>
          <a:p>
            <a:pPr algn="just"/>
            <a:endParaRPr lang="tr-TR" sz="2800" b="1" dirty="0"/>
          </a:p>
          <a:p>
            <a:pPr algn="just"/>
            <a:r>
              <a:rPr lang="tr-TR" sz="2800" dirty="0" smtClean="0"/>
              <a:t>Matematik soruları derslerde öğrenilen kazanımların uygulamasına yönelik hazırlanmış. Matematik okuryazarlığını ölçen tablo ve grafiklere yer verilmiş. Bu da şunu gösteriyor: Tablo ve grafik yorumlama her konu içinde kullanılabilir. Okuduğunu hızlı anlayan öğrenci bir adım önde olacaktır.</a:t>
            </a:r>
            <a:endParaRPr lang="tr-TR" sz="2800" dirty="0"/>
          </a:p>
        </p:txBody>
      </p:sp>
    </p:spTree>
    <p:extLst>
      <p:ext uri="{BB962C8B-B14F-4D97-AF65-F5344CB8AC3E}">
        <p14:creationId xmlns="" xmlns:p14="http://schemas.microsoft.com/office/powerpoint/2010/main" val="3866268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sp>
        <p:nvSpPr>
          <p:cNvPr id="8" name="Metin kutusu 7">
            <a:extLst>
              <a:ext uri="{FF2B5EF4-FFF2-40B4-BE49-F238E27FC236}">
                <a16:creationId xmlns="" xmlns:a16="http://schemas.microsoft.com/office/drawing/2014/main" id="{295D9E35-5563-4011-8C85-203BD8497D8C}"/>
              </a:ext>
            </a:extLst>
          </p:cNvPr>
          <p:cNvSpPr txBox="1"/>
          <p:nvPr/>
        </p:nvSpPr>
        <p:spPr>
          <a:xfrm>
            <a:off x="480582" y="1052736"/>
            <a:ext cx="8496944" cy="461665"/>
          </a:xfrm>
          <a:prstGeom prst="rect">
            <a:avLst/>
          </a:prstGeom>
          <a:noFill/>
        </p:spPr>
        <p:txBody>
          <a:bodyPr wrap="square" rtlCol="0">
            <a:spAutoFit/>
          </a:bodyPr>
          <a:lstStyle/>
          <a:p>
            <a:pPr algn="ctr"/>
            <a:r>
              <a:rPr lang="tr-TR" sz="2400" b="1" dirty="0">
                <a:solidFill>
                  <a:srgbClr val="FF0000"/>
                </a:solidFill>
              </a:rPr>
              <a:t>YAYINLANAN ÖRNEK SORULAR İÇİN UZMAN GÖRÜŞLERİ</a:t>
            </a:r>
          </a:p>
        </p:txBody>
      </p:sp>
      <p:sp>
        <p:nvSpPr>
          <p:cNvPr id="9" name="Metin kutusu 8">
            <a:extLst>
              <a:ext uri="{FF2B5EF4-FFF2-40B4-BE49-F238E27FC236}">
                <a16:creationId xmlns="" xmlns:a16="http://schemas.microsoft.com/office/drawing/2014/main" id="{8C59594A-141E-474A-8C78-93B5412428F0}"/>
              </a:ext>
            </a:extLst>
          </p:cNvPr>
          <p:cNvSpPr txBox="1"/>
          <p:nvPr/>
        </p:nvSpPr>
        <p:spPr>
          <a:xfrm>
            <a:off x="683568" y="2132856"/>
            <a:ext cx="7776864" cy="3970318"/>
          </a:xfrm>
          <a:prstGeom prst="rect">
            <a:avLst/>
          </a:prstGeom>
          <a:noFill/>
        </p:spPr>
        <p:txBody>
          <a:bodyPr wrap="square" rtlCol="0">
            <a:spAutoFit/>
          </a:bodyPr>
          <a:lstStyle/>
          <a:p>
            <a:pPr algn="ctr"/>
            <a:r>
              <a:rPr lang="tr-TR" sz="2800" b="1" dirty="0" smtClean="0"/>
              <a:t>ANALİTİK DÜŞÜNME BECERİSİ ÖNEMLİ</a:t>
            </a:r>
            <a:endParaRPr lang="tr-TR" sz="2800" b="1" dirty="0"/>
          </a:p>
          <a:p>
            <a:pPr algn="just"/>
            <a:endParaRPr lang="tr-TR" sz="2800" b="1" dirty="0"/>
          </a:p>
          <a:p>
            <a:pPr algn="just"/>
            <a:r>
              <a:rPr lang="tr-TR" sz="2800" dirty="0" smtClean="0"/>
              <a:t>Sorular; verilen bilginin öğrenci tarafından doğru kullanılıp kullanılmadığını değerlendiren, geçmiş bilgilerini de kullanarak çözebileceği biçimde hazırlanmış. Ağırlıklı olarak temel kavramlar, terimler ve yöntemlerin verildiği sorularda; ek olarak analitik düşünme, okuduğunu anlama ve yorum yapabilme becerisi gerekiyor.</a:t>
            </a:r>
            <a:endParaRPr lang="tr-TR" sz="2800" dirty="0"/>
          </a:p>
        </p:txBody>
      </p:sp>
    </p:spTree>
    <p:extLst>
      <p:ext uri="{BB962C8B-B14F-4D97-AF65-F5344CB8AC3E}">
        <p14:creationId xmlns="" xmlns:p14="http://schemas.microsoft.com/office/powerpoint/2010/main" val="38662682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lgn="ctr">
              <a:buNone/>
            </a:pPr>
            <a:endParaRPr lang="tr-TR" sz="6000" b="1" dirty="0" smtClean="0"/>
          </a:p>
          <a:p>
            <a:pPr algn="ctr">
              <a:buNone/>
            </a:pPr>
            <a:r>
              <a:rPr lang="tr-TR" sz="6000" b="1" dirty="0" smtClean="0"/>
              <a:t>TEŞEKKÜRLER…</a:t>
            </a:r>
            <a:endParaRPr lang="tr-TR" sz="6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sp>
        <p:nvSpPr>
          <p:cNvPr id="2" name="Metin kutusu 1">
            <a:extLst>
              <a:ext uri="{FF2B5EF4-FFF2-40B4-BE49-F238E27FC236}">
                <a16:creationId xmlns="" xmlns:a16="http://schemas.microsoft.com/office/drawing/2014/main" id="{7018CC0A-B764-4083-B3FF-7CBFD0F18719}"/>
              </a:ext>
            </a:extLst>
          </p:cNvPr>
          <p:cNvSpPr txBox="1"/>
          <p:nvPr/>
        </p:nvSpPr>
        <p:spPr>
          <a:xfrm>
            <a:off x="251520" y="1340768"/>
            <a:ext cx="8568952" cy="4154984"/>
          </a:xfrm>
          <a:prstGeom prst="rect">
            <a:avLst/>
          </a:prstGeom>
          <a:noFill/>
        </p:spPr>
        <p:txBody>
          <a:bodyPr wrap="square" rtlCol="0">
            <a:spAutoFit/>
          </a:bodyPr>
          <a:lstStyle/>
          <a:p>
            <a:pPr algn="just"/>
            <a:r>
              <a:rPr lang="tr-TR" sz="2400" b="1" dirty="0">
                <a:solidFill>
                  <a:srgbClr val="FF0000"/>
                </a:solidFill>
              </a:rPr>
              <a:t>Öğrenci</a:t>
            </a:r>
            <a:r>
              <a:rPr lang="tr-TR" sz="2400" b="1" dirty="0" smtClean="0">
                <a:solidFill>
                  <a:srgbClr val="FF0000"/>
                </a:solidFill>
              </a:rPr>
              <a:t>;</a:t>
            </a:r>
            <a:endParaRPr lang="tr-TR" sz="2400" b="1" dirty="0"/>
          </a:p>
          <a:p>
            <a:pPr algn="just"/>
            <a:r>
              <a:rPr lang="tr-TR" sz="2400" b="1" dirty="0"/>
              <a:t>4. Matematiksel düşüncelerini mantıklı bir şekilde açıklamak ve paylaşmak için matematiksel terminolojiyi ve dili  doğru kullanabilecektir.</a:t>
            </a:r>
          </a:p>
          <a:p>
            <a:pPr algn="just"/>
            <a:endParaRPr lang="tr-TR" sz="2400" b="1" dirty="0"/>
          </a:p>
          <a:p>
            <a:pPr algn="just"/>
            <a:r>
              <a:rPr lang="tr-TR" sz="2400" b="1" dirty="0"/>
              <a:t>5. Matematiğin anlam ve dilini kullanarak insan ile nesneler arasındaki ilişkileri ve nesnelerin birbirleriyle ilişkilerini anlamlandırabilecektir.</a:t>
            </a:r>
          </a:p>
          <a:p>
            <a:pPr algn="just"/>
            <a:endParaRPr lang="tr-TR" sz="2400" b="1" dirty="0"/>
          </a:p>
          <a:p>
            <a:pPr algn="just"/>
            <a:r>
              <a:rPr lang="tr-TR" sz="2400" b="1" dirty="0"/>
              <a:t>6. </a:t>
            </a:r>
            <a:r>
              <a:rPr lang="tr-TR" sz="2400" b="1" dirty="0" err="1"/>
              <a:t>Üstbilişsel</a:t>
            </a:r>
            <a:r>
              <a:rPr lang="tr-TR" sz="2400" b="1" dirty="0"/>
              <a:t> bilgi ve becerilerini geliştirebilecek, kendi öğrenme süreçlerini bilinçli biçimde yönetebilecektir.</a:t>
            </a:r>
          </a:p>
        </p:txBody>
      </p:sp>
    </p:spTree>
    <p:extLst>
      <p:ext uri="{BB962C8B-B14F-4D97-AF65-F5344CB8AC3E}">
        <p14:creationId xmlns="" xmlns:p14="http://schemas.microsoft.com/office/powerpoint/2010/main" val="4000637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sp>
        <p:nvSpPr>
          <p:cNvPr id="8" name="Metin kutusu 7">
            <a:extLst>
              <a:ext uri="{FF2B5EF4-FFF2-40B4-BE49-F238E27FC236}">
                <a16:creationId xmlns="" xmlns:a16="http://schemas.microsoft.com/office/drawing/2014/main" id="{99125393-6AF4-47C0-BAE1-55DEC9DC3A5E}"/>
              </a:ext>
            </a:extLst>
          </p:cNvPr>
          <p:cNvSpPr txBox="1"/>
          <p:nvPr/>
        </p:nvSpPr>
        <p:spPr>
          <a:xfrm>
            <a:off x="251520" y="1340768"/>
            <a:ext cx="8568952" cy="4401205"/>
          </a:xfrm>
          <a:prstGeom prst="rect">
            <a:avLst/>
          </a:prstGeom>
          <a:noFill/>
        </p:spPr>
        <p:txBody>
          <a:bodyPr wrap="square" rtlCol="0">
            <a:spAutoFit/>
          </a:bodyPr>
          <a:lstStyle/>
          <a:p>
            <a:pPr algn="just"/>
            <a:r>
              <a:rPr lang="tr-TR" sz="2800" b="1" dirty="0">
                <a:solidFill>
                  <a:srgbClr val="FF0000"/>
                </a:solidFill>
              </a:rPr>
              <a:t>Öğrenci</a:t>
            </a:r>
            <a:r>
              <a:rPr lang="tr-TR" sz="2800" b="1" dirty="0" smtClean="0">
                <a:solidFill>
                  <a:srgbClr val="FF0000"/>
                </a:solidFill>
              </a:rPr>
              <a:t>;</a:t>
            </a:r>
            <a:endParaRPr lang="tr-TR" sz="2800" b="1" dirty="0"/>
          </a:p>
          <a:p>
            <a:pPr algn="just"/>
            <a:r>
              <a:rPr lang="tr-TR" sz="2800" b="1" dirty="0"/>
              <a:t>7. Tahmin etme ve zihinden işlem yapma becerilerini etkin bir şekilde kullanabilecektir.</a:t>
            </a:r>
          </a:p>
          <a:p>
            <a:pPr algn="just"/>
            <a:endParaRPr lang="tr-TR" sz="2800" b="1" dirty="0"/>
          </a:p>
          <a:p>
            <a:pPr algn="just"/>
            <a:r>
              <a:rPr lang="tr-TR" sz="2800" b="1" dirty="0"/>
              <a:t>8. Kavramları farklı temsil biçimleri ile ifade edebilecektir.</a:t>
            </a:r>
          </a:p>
          <a:p>
            <a:pPr algn="just"/>
            <a:endParaRPr lang="tr-TR" sz="2800" b="1" dirty="0"/>
          </a:p>
          <a:p>
            <a:pPr algn="just"/>
            <a:r>
              <a:rPr lang="tr-TR" sz="2800" b="1" dirty="0"/>
              <a:t>9. Matematiği öğrenmede deneyimleriyle matematiğe yönelik olumlu tutum geliştirerek matematiksel problemlere öz güvenli bir yaklaşım geliştirecektir.</a:t>
            </a:r>
          </a:p>
        </p:txBody>
      </p:sp>
    </p:spTree>
    <p:extLst>
      <p:ext uri="{BB962C8B-B14F-4D97-AF65-F5344CB8AC3E}">
        <p14:creationId xmlns="" xmlns:p14="http://schemas.microsoft.com/office/powerpoint/2010/main" val="4053123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sp>
        <p:nvSpPr>
          <p:cNvPr id="8" name="Metin kutusu 7">
            <a:extLst>
              <a:ext uri="{FF2B5EF4-FFF2-40B4-BE49-F238E27FC236}">
                <a16:creationId xmlns="" xmlns:a16="http://schemas.microsoft.com/office/drawing/2014/main" id="{CB6E9640-E0EA-498F-A7C5-B6D50E061EDC}"/>
              </a:ext>
            </a:extLst>
          </p:cNvPr>
          <p:cNvSpPr txBox="1"/>
          <p:nvPr/>
        </p:nvSpPr>
        <p:spPr>
          <a:xfrm>
            <a:off x="251520" y="1199649"/>
            <a:ext cx="8568952" cy="4893647"/>
          </a:xfrm>
          <a:prstGeom prst="rect">
            <a:avLst/>
          </a:prstGeom>
          <a:noFill/>
        </p:spPr>
        <p:txBody>
          <a:bodyPr wrap="square" rtlCol="0">
            <a:spAutoFit/>
          </a:bodyPr>
          <a:lstStyle/>
          <a:p>
            <a:r>
              <a:rPr lang="tr-TR" sz="2600" b="1" dirty="0">
                <a:solidFill>
                  <a:srgbClr val="FF0000"/>
                </a:solidFill>
              </a:rPr>
              <a:t>Öğrenci</a:t>
            </a:r>
            <a:r>
              <a:rPr lang="tr-TR" sz="2600" b="1" dirty="0" smtClean="0">
                <a:solidFill>
                  <a:srgbClr val="FF0000"/>
                </a:solidFill>
              </a:rPr>
              <a:t>;</a:t>
            </a:r>
            <a:r>
              <a:rPr lang="tr-TR" sz="2600" b="1" dirty="0">
                <a:solidFill>
                  <a:srgbClr val="FF0000"/>
                </a:solidFill>
              </a:rPr>
              <a:t/>
            </a:r>
            <a:br>
              <a:rPr lang="tr-TR" sz="2600" b="1" dirty="0">
                <a:solidFill>
                  <a:srgbClr val="FF0000"/>
                </a:solidFill>
              </a:rPr>
            </a:br>
            <a:r>
              <a:rPr lang="tr-TR" sz="2600" b="1" dirty="0"/>
              <a:t>10. Sistemli, dikkatli, sabırlı ve sorumlu olma özelliklerini geliştirebilecektir.</a:t>
            </a:r>
          </a:p>
          <a:p>
            <a:pPr algn="just"/>
            <a:endParaRPr lang="tr-TR" sz="2600" b="1" dirty="0"/>
          </a:p>
          <a:p>
            <a:pPr algn="just"/>
            <a:r>
              <a:rPr lang="tr-TR" sz="2600" b="1" dirty="0"/>
              <a:t>11. Araştırma yapma, bilgi üretme ve kullanma becerilerini geliştirebilecektir.</a:t>
            </a:r>
          </a:p>
          <a:p>
            <a:pPr algn="just"/>
            <a:endParaRPr lang="tr-TR" sz="2600" b="1" dirty="0"/>
          </a:p>
          <a:p>
            <a:pPr algn="just"/>
            <a:r>
              <a:rPr lang="tr-TR" sz="2600" b="1" dirty="0"/>
              <a:t>12. Matematiğin sanat ve estetikle ilişkisini fark edebilecektir.</a:t>
            </a:r>
          </a:p>
          <a:p>
            <a:pPr algn="just"/>
            <a:endParaRPr lang="tr-TR" sz="2600" b="1" dirty="0"/>
          </a:p>
          <a:p>
            <a:pPr algn="just"/>
            <a:r>
              <a:rPr lang="tr-TR" sz="2600" b="1" dirty="0"/>
              <a:t>13. Matematiğin insanlığın ortak bir değeri olduğunun bilincinde olarak matematiğe değer verecektir.</a:t>
            </a:r>
          </a:p>
        </p:txBody>
      </p:sp>
    </p:spTree>
    <p:extLst>
      <p:ext uri="{BB962C8B-B14F-4D97-AF65-F5344CB8AC3E}">
        <p14:creationId xmlns="" xmlns:p14="http://schemas.microsoft.com/office/powerpoint/2010/main" val="4255018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graphicFrame>
        <p:nvGraphicFramePr>
          <p:cNvPr id="2" name="Nesne 1">
            <a:extLst>
              <a:ext uri="{FF2B5EF4-FFF2-40B4-BE49-F238E27FC236}">
                <a16:creationId xmlns="" xmlns:a16="http://schemas.microsoft.com/office/drawing/2014/main" id="{96420D6E-1AED-4004-8C78-F6907E1D8C9F}"/>
              </a:ext>
            </a:extLst>
          </p:cNvPr>
          <p:cNvGraphicFramePr>
            <a:graphicFrameLocks noChangeAspect="1"/>
          </p:cNvGraphicFramePr>
          <p:nvPr>
            <p:extLst>
              <p:ext uri="{D42A27DB-BD31-4B8C-83A1-F6EECF244321}">
                <p14:modId xmlns="" xmlns:p14="http://schemas.microsoft.com/office/powerpoint/2010/main" val="684185728"/>
              </p:ext>
            </p:extLst>
          </p:nvPr>
        </p:nvGraphicFramePr>
        <p:xfrm>
          <a:off x="1115616" y="2708920"/>
          <a:ext cx="6484823" cy="3024336"/>
        </p:xfrm>
        <a:graphic>
          <a:graphicData uri="http://schemas.openxmlformats.org/presentationml/2006/ole">
            <p:oleObj spid="_x0000_s1049" name="Image" r:id="rId4" imgW="4266667" imgH="1688889" progId="">
              <p:embed/>
            </p:oleObj>
          </a:graphicData>
        </a:graphic>
      </p:graphicFrame>
      <p:sp>
        <p:nvSpPr>
          <p:cNvPr id="3" name="Metin kutusu 2">
            <a:extLst>
              <a:ext uri="{FF2B5EF4-FFF2-40B4-BE49-F238E27FC236}">
                <a16:creationId xmlns="" xmlns:a16="http://schemas.microsoft.com/office/drawing/2014/main" id="{A3CB995F-9C00-4A5F-B176-968C4ACFD757}"/>
              </a:ext>
            </a:extLst>
          </p:cNvPr>
          <p:cNvSpPr txBox="1"/>
          <p:nvPr/>
        </p:nvSpPr>
        <p:spPr>
          <a:xfrm>
            <a:off x="340669" y="1124744"/>
            <a:ext cx="8640960" cy="461665"/>
          </a:xfrm>
          <a:prstGeom prst="rect">
            <a:avLst/>
          </a:prstGeom>
          <a:noFill/>
        </p:spPr>
        <p:txBody>
          <a:bodyPr wrap="square" rtlCol="0">
            <a:spAutoFit/>
          </a:bodyPr>
          <a:lstStyle/>
          <a:p>
            <a:pPr algn="ctr"/>
            <a:r>
              <a:rPr lang="tr-TR" sz="2400" dirty="0">
                <a:solidFill>
                  <a:srgbClr val="FF0000"/>
                </a:solidFill>
              </a:rPr>
              <a:t>ESKİ VE YENİ SINAV SİSTEMDEKİ SORULARIN KARŞILAŞTIRILMASI</a:t>
            </a:r>
          </a:p>
        </p:txBody>
      </p:sp>
      <p:sp>
        <p:nvSpPr>
          <p:cNvPr id="8" name="Metin kutusu 7">
            <a:extLst>
              <a:ext uri="{FF2B5EF4-FFF2-40B4-BE49-F238E27FC236}">
                <a16:creationId xmlns="" xmlns:a16="http://schemas.microsoft.com/office/drawing/2014/main" id="{A3502DD3-779F-4479-8C62-9D5325B86BB2}"/>
              </a:ext>
            </a:extLst>
          </p:cNvPr>
          <p:cNvSpPr txBox="1"/>
          <p:nvPr/>
        </p:nvSpPr>
        <p:spPr>
          <a:xfrm>
            <a:off x="1981763" y="1899803"/>
            <a:ext cx="4752528" cy="461665"/>
          </a:xfrm>
          <a:prstGeom prst="rect">
            <a:avLst/>
          </a:prstGeom>
          <a:noFill/>
        </p:spPr>
        <p:txBody>
          <a:bodyPr wrap="square" rtlCol="0">
            <a:spAutoFit/>
          </a:bodyPr>
          <a:lstStyle/>
          <a:p>
            <a:pPr algn="ctr"/>
            <a:r>
              <a:rPr lang="tr-TR" sz="2400" b="1" dirty="0">
                <a:solidFill>
                  <a:srgbClr val="0070C0"/>
                </a:solidFill>
              </a:rPr>
              <a:t>TEOG </a:t>
            </a:r>
            <a:r>
              <a:rPr lang="tr-TR" sz="2400" b="1" dirty="0" smtClean="0">
                <a:solidFill>
                  <a:srgbClr val="0070C0"/>
                </a:solidFill>
              </a:rPr>
              <a:t> SORUSU</a:t>
            </a:r>
          </a:p>
        </p:txBody>
      </p:sp>
    </p:spTree>
    <p:extLst>
      <p:ext uri="{BB962C8B-B14F-4D97-AF65-F5344CB8AC3E}">
        <p14:creationId xmlns="" xmlns:p14="http://schemas.microsoft.com/office/powerpoint/2010/main" val="12991514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sp>
        <p:nvSpPr>
          <p:cNvPr id="9" name="Metin kutusu 8">
            <a:extLst>
              <a:ext uri="{FF2B5EF4-FFF2-40B4-BE49-F238E27FC236}">
                <a16:creationId xmlns="" xmlns:a16="http://schemas.microsoft.com/office/drawing/2014/main" id="{856D27D3-20CB-4CB8-B09C-2E08DF5EC815}"/>
              </a:ext>
            </a:extLst>
          </p:cNvPr>
          <p:cNvSpPr txBox="1"/>
          <p:nvPr/>
        </p:nvSpPr>
        <p:spPr>
          <a:xfrm>
            <a:off x="1979712" y="1196752"/>
            <a:ext cx="4752528" cy="461665"/>
          </a:xfrm>
          <a:prstGeom prst="rect">
            <a:avLst/>
          </a:prstGeom>
          <a:noFill/>
        </p:spPr>
        <p:txBody>
          <a:bodyPr wrap="square" rtlCol="0">
            <a:spAutoFit/>
          </a:bodyPr>
          <a:lstStyle/>
          <a:p>
            <a:pPr algn="ctr"/>
            <a:r>
              <a:rPr lang="tr-TR" sz="2400" b="1" dirty="0">
                <a:solidFill>
                  <a:srgbClr val="0070C0"/>
                </a:solidFill>
              </a:rPr>
              <a:t>YAYINLANMIŞ ÖRNEK SORU</a:t>
            </a:r>
          </a:p>
        </p:txBody>
      </p:sp>
      <p:graphicFrame>
        <p:nvGraphicFramePr>
          <p:cNvPr id="2" name="Nesne 1">
            <a:extLst>
              <a:ext uri="{FF2B5EF4-FFF2-40B4-BE49-F238E27FC236}">
                <a16:creationId xmlns="" xmlns:a16="http://schemas.microsoft.com/office/drawing/2014/main" id="{955C5554-A0E1-45AE-A079-1EBE6AC2023A}"/>
              </a:ext>
            </a:extLst>
          </p:cNvPr>
          <p:cNvGraphicFramePr>
            <a:graphicFrameLocks noChangeAspect="1"/>
          </p:cNvGraphicFramePr>
          <p:nvPr>
            <p:extLst>
              <p:ext uri="{D42A27DB-BD31-4B8C-83A1-F6EECF244321}">
                <p14:modId xmlns="" xmlns:p14="http://schemas.microsoft.com/office/powerpoint/2010/main" val="445657596"/>
              </p:ext>
            </p:extLst>
          </p:nvPr>
        </p:nvGraphicFramePr>
        <p:xfrm>
          <a:off x="0" y="12772"/>
          <a:ext cx="9144000" cy="6125885"/>
        </p:xfrm>
        <a:graphic>
          <a:graphicData uri="http://schemas.openxmlformats.org/presentationml/2006/ole">
            <p:oleObj spid="_x0000_s2072" name="Image" r:id="rId4" imgW="10679365" imgH="9523810" progId="">
              <p:embed/>
            </p:oleObj>
          </a:graphicData>
        </a:graphic>
      </p:graphicFrame>
      <p:sp>
        <p:nvSpPr>
          <p:cNvPr id="4" name="Metin kutusu 3">
            <a:extLst>
              <a:ext uri="{FF2B5EF4-FFF2-40B4-BE49-F238E27FC236}">
                <a16:creationId xmlns="" xmlns:a16="http://schemas.microsoft.com/office/drawing/2014/main" id="{0CF0F2A0-AF62-4E60-BBC6-485D5E02F998}"/>
              </a:ext>
            </a:extLst>
          </p:cNvPr>
          <p:cNvSpPr txBox="1"/>
          <p:nvPr/>
        </p:nvSpPr>
        <p:spPr>
          <a:xfrm rot="16200000">
            <a:off x="-1872379" y="3436873"/>
            <a:ext cx="4941906" cy="461665"/>
          </a:xfrm>
          <a:prstGeom prst="rect">
            <a:avLst/>
          </a:prstGeom>
          <a:noFill/>
        </p:spPr>
        <p:txBody>
          <a:bodyPr wrap="square" rtlCol="0">
            <a:spAutoFit/>
          </a:bodyPr>
          <a:lstStyle/>
          <a:p>
            <a:pPr algn="ctr"/>
            <a:r>
              <a:rPr lang="tr-TR" sz="2400" b="1" dirty="0">
                <a:solidFill>
                  <a:srgbClr val="FF0000"/>
                </a:solidFill>
              </a:rPr>
              <a:t>YAYINLANMIŞ ÖRNEK SORU</a:t>
            </a:r>
          </a:p>
        </p:txBody>
      </p:sp>
    </p:spTree>
    <p:extLst>
      <p:ext uri="{BB962C8B-B14F-4D97-AF65-F5344CB8AC3E}">
        <p14:creationId xmlns="" xmlns:p14="http://schemas.microsoft.com/office/powerpoint/2010/main" val="134794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graphicFrame>
        <p:nvGraphicFramePr>
          <p:cNvPr id="2" name="Nesne 1">
            <a:extLst>
              <a:ext uri="{FF2B5EF4-FFF2-40B4-BE49-F238E27FC236}">
                <a16:creationId xmlns="" xmlns:a16="http://schemas.microsoft.com/office/drawing/2014/main" id="{0E6733A3-ADDA-49A9-BB3D-377C09B1CD7F}"/>
              </a:ext>
            </a:extLst>
          </p:cNvPr>
          <p:cNvGraphicFramePr>
            <a:graphicFrameLocks noChangeAspect="1"/>
          </p:cNvGraphicFramePr>
          <p:nvPr>
            <p:extLst>
              <p:ext uri="{D42A27DB-BD31-4B8C-83A1-F6EECF244321}">
                <p14:modId xmlns="" xmlns:p14="http://schemas.microsoft.com/office/powerpoint/2010/main" val="2824146752"/>
              </p:ext>
            </p:extLst>
          </p:nvPr>
        </p:nvGraphicFramePr>
        <p:xfrm>
          <a:off x="637660" y="2514013"/>
          <a:ext cx="7868679" cy="3205956"/>
        </p:xfrm>
        <a:graphic>
          <a:graphicData uri="http://schemas.openxmlformats.org/presentationml/2006/ole">
            <p:oleObj spid="_x0000_s3095" name="Image" r:id="rId4" imgW="4342857" imgH="1803175" progId="">
              <p:embed/>
            </p:oleObj>
          </a:graphicData>
        </a:graphic>
      </p:graphicFrame>
      <p:sp>
        <p:nvSpPr>
          <p:cNvPr id="8" name="Metin kutusu 7">
            <a:extLst>
              <a:ext uri="{FF2B5EF4-FFF2-40B4-BE49-F238E27FC236}">
                <a16:creationId xmlns="" xmlns:a16="http://schemas.microsoft.com/office/drawing/2014/main" id="{A5B9168B-9D77-43E1-874E-1D4610A5F04E}"/>
              </a:ext>
            </a:extLst>
          </p:cNvPr>
          <p:cNvSpPr txBox="1"/>
          <p:nvPr/>
        </p:nvSpPr>
        <p:spPr>
          <a:xfrm>
            <a:off x="340669" y="1124744"/>
            <a:ext cx="8640960" cy="461665"/>
          </a:xfrm>
          <a:prstGeom prst="rect">
            <a:avLst/>
          </a:prstGeom>
          <a:noFill/>
        </p:spPr>
        <p:txBody>
          <a:bodyPr wrap="square" rtlCol="0">
            <a:spAutoFit/>
          </a:bodyPr>
          <a:lstStyle/>
          <a:p>
            <a:pPr algn="ctr"/>
            <a:r>
              <a:rPr lang="tr-TR" sz="2400" dirty="0">
                <a:solidFill>
                  <a:srgbClr val="FF0000"/>
                </a:solidFill>
              </a:rPr>
              <a:t>ESKİ VE YENİ SINAV SİSTEMDEKİ SORULARIN KARŞILAŞTIRILMASI</a:t>
            </a:r>
          </a:p>
        </p:txBody>
      </p:sp>
      <p:sp>
        <p:nvSpPr>
          <p:cNvPr id="9" name="Metin kutusu 8">
            <a:extLst>
              <a:ext uri="{FF2B5EF4-FFF2-40B4-BE49-F238E27FC236}">
                <a16:creationId xmlns="" xmlns:a16="http://schemas.microsoft.com/office/drawing/2014/main" id="{40BEE5A8-1484-4D81-860E-A535D6D8CC31}"/>
              </a:ext>
            </a:extLst>
          </p:cNvPr>
          <p:cNvSpPr txBox="1"/>
          <p:nvPr/>
        </p:nvSpPr>
        <p:spPr>
          <a:xfrm>
            <a:off x="1981763" y="1899803"/>
            <a:ext cx="4752528" cy="461665"/>
          </a:xfrm>
          <a:prstGeom prst="rect">
            <a:avLst/>
          </a:prstGeom>
          <a:noFill/>
        </p:spPr>
        <p:txBody>
          <a:bodyPr wrap="square" rtlCol="0">
            <a:spAutoFit/>
          </a:bodyPr>
          <a:lstStyle/>
          <a:p>
            <a:pPr algn="ctr"/>
            <a:r>
              <a:rPr lang="tr-TR" sz="2400" b="1" dirty="0" smtClean="0">
                <a:solidFill>
                  <a:srgbClr val="0070C0"/>
                </a:solidFill>
              </a:rPr>
              <a:t>TEOG SORUSU</a:t>
            </a:r>
            <a:endParaRPr lang="tr-TR" sz="2400" b="1" dirty="0">
              <a:solidFill>
                <a:srgbClr val="0070C0"/>
              </a:solidFill>
            </a:endParaRPr>
          </a:p>
        </p:txBody>
      </p:sp>
    </p:spTree>
    <p:extLst>
      <p:ext uri="{BB962C8B-B14F-4D97-AF65-F5344CB8AC3E}">
        <p14:creationId xmlns="" xmlns:p14="http://schemas.microsoft.com/office/powerpoint/2010/main" val="30298642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0" y="0"/>
            <a:ext cx="9144000" cy="936104"/>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Dikdörtgen 5"/>
          <p:cNvSpPr/>
          <p:nvPr/>
        </p:nvSpPr>
        <p:spPr>
          <a:xfrm>
            <a:off x="3056385" y="12773"/>
            <a:ext cx="3345338" cy="923330"/>
          </a:xfrm>
          <a:prstGeom prst="rect">
            <a:avLst/>
          </a:prstGeom>
          <a:noFill/>
        </p:spPr>
        <p:txBody>
          <a:bodyPr wrap="none" lIns="91440" tIns="45720" rIns="91440" bIns="45720">
            <a:spAutoFit/>
          </a:bodyPr>
          <a:lstStyle/>
          <a:p>
            <a:pPr algn="ctr"/>
            <a:r>
              <a:rPr lang="tr-TR" sz="5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Matematik</a:t>
            </a:r>
          </a:p>
        </p:txBody>
      </p:sp>
      <p:pic>
        <p:nvPicPr>
          <p:cNvPr id="7" name="Resim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3421911" y="6046650"/>
            <a:ext cx="2300178" cy="766726"/>
          </a:xfrm>
          <a:prstGeom prst="rect">
            <a:avLst/>
          </a:prstGeom>
        </p:spPr>
      </p:pic>
      <p:graphicFrame>
        <p:nvGraphicFramePr>
          <p:cNvPr id="2" name="Nesne 1">
            <a:extLst>
              <a:ext uri="{FF2B5EF4-FFF2-40B4-BE49-F238E27FC236}">
                <a16:creationId xmlns="" xmlns:a16="http://schemas.microsoft.com/office/drawing/2014/main" id="{610470DB-E3F1-4BA9-86A0-7096A423BD3A}"/>
              </a:ext>
            </a:extLst>
          </p:cNvPr>
          <p:cNvGraphicFramePr>
            <a:graphicFrameLocks noChangeAspect="1"/>
          </p:cNvGraphicFramePr>
          <p:nvPr>
            <p:extLst>
              <p:ext uri="{D42A27DB-BD31-4B8C-83A1-F6EECF244321}">
                <p14:modId xmlns="" xmlns:p14="http://schemas.microsoft.com/office/powerpoint/2010/main" val="1120863813"/>
              </p:ext>
            </p:extLst>
          </p:nvPr>
        </p:nvGraphicFramePr>
        <p:xfrm>
          <a:off x="107504" y="961808"/>
          <a:ext cx="8610600" cy="5114925"/>
        </p:xfrm>
        <a:graphic>
          <a:graphicData uri="http://schemas.openxmlformats.org/presentationml/2006/ole">
            <p:oleObj spid="_x0000_s4118" name="Image" r:id="rId4" imgW="11377778" imgH="6780952" progId="">
              <p:embed/>
            </p:oleObj>
          </a:graphicData>
        </a:graphic>
      </p:graphicFrame>
      <p:sp>
        <p:nvSpPr>
          <p:cNvPr id="8" name="Metin kutusu 7">
            <a:extLst>
              <a:ext uri="{FF2B5EF4-FFF2-40B4-BE49-F238E27FC236}">
                <a16:creationId xmlns="" xmlns:a16="http://schemas.microsoft.com/office/drawing/2014/main" id="{A3F3512A-82D1-4520-8DB5-7BDE3ECC70F5}"/>
              </a:ext>
            </a:extLst>
          </p:cNvPr>
          <p:cNvSpPr txBox="1"/>
          <p:nvPr/>
        </p:nvSpPr>
        <p:spPr>
          <a:xfrm rot="16200000">
            <a:off x="6334711" y="3176224"/>
            <a:ext cx="4941906" cy="461665"/>
          </a:xfrm>
          <a:prstGeom prst="rect">
            <a:avLst/>
          </a:prstGeom>
          <a:noFill/>
        </p:spPr>
        <p:txBody>
          <a:bodyPr wrap="square" rtlCol="0">
            <a:spAutoFit/>
          </a:bodyPr>
          <a:lstStyle/>
          <a:p>
            <a:pPr algn="ctr"/>
            <a:r>
              <a:rPr lang="tr-TR" sz="2400" b="1" dirty="0">
                <a:solidFill>
                  <a:srgbClr val="FF0000"/>
                </a:solidFill>
              </a:rPr>
              <a:t>YAYINLANMIŞ ÖRNEK SORU</a:t>
            </a:r>
          </a:p>
        </p:txBody>
      </p:sp>
    </p:spTree>
    <p:extLst>
      <p:ext uri="{BB962C8B-B14F-4D97-AF65-F5344CB8AC3E}">
        <p14:creationId xmlns="" xmlns:p14="http://schemas.microsoft.com/office/powerpoint/2010/main" val="23669364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669</Words>
  <Application>Microsoft Office PowerPoint</Application>
  <PresentationFormat>Ekran Gösterisi (4:3)</PresentationFormat>
  <Paragraphs>112</Paragraphs>
  <Slides>29</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29</vt:i4>
      </vt:variant>
    </vt:vector>
  </HeadingPairs>
  <TitlesOfParts>
    <vt:vector size="31" baseType="lpstr">
      <vt:lpstr>Ofis Teması</vt:lpstr>
      <vt:lpstr>Image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vector>
  </TitlesOfParts>
  <Company>By NeC ® 2010 | Katilimsiz.Com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RAMAZAN</cp:lastModifiedBy>
  <cp:revision>39</cp:revision>
  <dcterms:created xsi:type="dcterms:W3CDTF">2019-02-11T10:53:54Z</dcterms:created>
  <dcterms:modified xsi:type="dcterms:W3CDTF">2019-02-18T20:47:33Z</dcterms:modified>
</cp:coreProperties>
</file>