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6" r:id="rId3"/>
    <p:sldId id="294" r:id="rId4"/>
    <p:sldId id="315" r:id="rId5"/>
    <p:sldId id="316" r:id="rId6"/>
    <p:sldId id="322" r:id="rId7"/>
    <p:sldId id="297" r:id="rId8"/>
    <p:sldId id="298" r:id="rId9"/>
    <p:sldId id="301" r:id="rId10"/>
    <p:sldId id="302" r:id="rId11"/>
    <p:sldId id="307" r:id="rId12"/>
    <p:sldId id="317" r:id="rId13"/>
    <p:sldId id="305" r:id="rId14"/>
    <p:sldId id="303" r:id="rId15"/>
    <p:sldId id="318" r:id="rId16"/>
    <p:sldId id="310" r:id="rId17"/>
    <p:sldId id="313" r:id="rId18"/>
    <p:sldId id="319" r:id="rId19"/>
    <p:sldId id="320"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A95D6E-87EB-4D1B-9273-86D489139F55}" type="datetimeFigureOut">
              <a:rPr lang="tr-TR" smtClean="0"/>
              <a:pPr/>
              <a:t>22.02.2019</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BCD810-BB7C-4888-9BE1-86DD500E25C6}" type="slidenum">
              <a:rPr lang="tr-TR" smtClean="0"/>
              <a:pPr/>
              <a:t>‹#›</a:t>
            </a:fld>
            <a:endParaRPr lang="tr-TR"/>
          </a:p>
        </p:txBody>
      </p:sp>
    </p:spTree>
    <p:extLst>
      <p:ext uri="{BB962C8B-B14F-4D97-AF65-F5344CB8AC3E}">
        <p14:creationId xmlns:p14="http://schemas.microsoft.com/office/powerpoint/2010/main" val="2424130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8ADC6581-A56D-4C57-B629-D7E611F9D110}" type="datetimeFigureOut">
              <a:rPr lang="tr-TR" smtClean="0"/>
              <a:pPr/>
              <a:t>22.02.2019</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2ECCAFC-8287-43EC-8C07-4B7AB8034AD4}" type="slidenum">
              <a:rPr lang="tr-TR" smtClean="0"/>
              <a:pPr/>
              <a:t>‹#›</a:t>
            </a:fld>
            <a:endParaRPr lang="tr-TR"/>
          </a:p>
        </p:txBody>
      </p:sp>
      <p:sp>
        <p:nvSpPr>
          <p:cNvPr id="7" name="Dikdörtgen 6"/>
          <p:cNvSpPr/>
          <p:nvPr userDrawn="1"/>
        </p:nvSpPr>
        <p:spPr>
          <a:xfrm>
            <a:off x="-36434" y="0"/>
            <a:ext cx="9180433" cy="3573016"/>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flip="none" rotWithShape="1">
                <a:gsLst>
                  <a:gs pos="0">
                    <a:srgbClr val="FFEFD1"/>
                  </a:gs>
                  <a:gs pos="64999">
                    <a:srgbClr val="F0EBD5"/>
                  </a:gs>
                  <a:gs pos="100000">
                    <a:srgbClr val="D1C39F"/>
                  </a:gs>
                </a:gsLst>
                <a:lin ang="5400000" scaled="1"/>
                <a:tileRect/>
              </a:gradFill>
            </a:endParaRPr>
          </a:p>
        </p:txBody>
      </p:sp>
      <p:sp>
        <p:nvSpPr>
          <p:cNvPr id="8" name="Akış Çizelgesi: İşlem 7"/>
          <p:cNvSpPr/>
          <p:nvPr userDrawn="1"/>
        </p:nvSpPr>
        <p:spPr>
          <a:xfrm>
            <a:off x="-36434" y="3573016"/>
            <a:ext cx="9180433" cy="1368152"/>
          </a:xfrm>
          <a:prstGeom prst="flowChartProcess">
            <a:avLst/>
          </a:prstGeom>
          <a:gradFill flip="none" rotWithShape="1">
            <a:gsLst>
              <a:gs pos="100000">
                <a:srgbClr val="00B0F0">
                  <a:shade val="30000"/>
                  <a:satMod val="115000"/>
                </a:srgbClr>
              </a:gs>
              <a:gs pos="50000">
                <a:srgbClr val="00B0F0">
                  <a:shade val="67500"/>
                  <a:satMod val="115000"/>
                </a:srgbClr>
              </a:gs>
              <a:gs pos="0">
                <a:srgbClr val="00B0F0">
                  <a:shade val="100000"/>
                  <a:satMod val="115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 name="Resim 9"/>
          <p:cNvPicPr>
            <a:picLocks noChangeAspect="1"/>
          </p:cNvPicPr>
          <p:nvPr userDrawn="1"/>
        </p:nvPicPr>
        <p:blipFill rotWithShape="1">
          <a:blip r:embed="rId2" cstate="print">
            <a:extLst>
              <a:ext uri="{28A0092B-C50C-407E-A947-70E740481C1C}">
                <a14:useLocalDpi xmlns:a14="http://schemas.microsoft.com/office/drawing/2010/main" val="0"/>
              </a:ext>
            </a:extLst>
          </a:blip>
          <a:srcRect b="25279"/>
          <a:stretch/>
        </p:blipFill>
        <p:spPr>
          <a:xfrm>
            <a:off x="3170904" y="116632"/>
            <a:ext cx="3419866" cy="3456384"/>
          </a:xfrm>
          <a:prstGeom prst="rect">
            <a:avLst/>
          </a:prstGeom>
        </p:spPr>
      </p:pic>
      <p:sp>
        <p:nvSpPr>
          <p:cNvPr id="11" name="Akış Çizelgesi: İşlem 10"/>
          <p:cNvSpPr/>
          <p:nvPr userDrawn="1"/>
        </p:nvSpPr>
        <p:spPr>
          <a:xfrm>
            <a:off x="0" y="4941168"/>
            <a:ext cx="9144000" cy="980728"/>
          </a:xfrm>
          <a:prstGeom prst="flowChartProcess">
            <a:avLst/>
          </a:prstGeom>
          <a:gradFill flip="none" rotWithShape="1">
            <a:gsLst>
              <a:gs pos="100000">
                <a:srgbClr val="00B050">
                  <a:shade val="30000"/>
                  <a:satMod val="115000"/>
                </a:srgbClr>
              </a:gs>
              <a:gs pos="50000">
                <a:srgbClr val="00B050">
                  <a:shade val="67500"/>
                  <a:satMod val="115000"/>
                </a:srgbClr>
              </a:gs>
              <a:gs pos="0">
                <a:srgbClr val="00B050">
                  <a:shade val="100000"/>
                  <a:satMod val="115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Dikdörtgen 11"/>
          <p:cNvSpPr/>
          <p:nvPr userDrawn="1"/>
        </p:nvSpPr>
        <p:spPr>
          <a:xfrm>
            <a:off x="0" y="5921896"/>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Dikdörtgen 12"/>
          <p:cNvSpPr/>
          <p:nvPr userDrawn="1"/>
        </p:nvSpPr>
        <p:spPr>
          <a:xfrm>
            <a:off x="93155" y="5046813"/>
            <a:ext cx="8957709" cy="769441"/>
          </a:xfrm>
          <a:prstGeom prst="rect">
            <a:avLst/>
          </a:prstGeom>
          <a:noFill/>
        </p:spPr>
        <p:txBody>
          <a:bodyPr wrap="none" lIns="91440" tIns="45720" rIns="91440" bIns="45720">
            <a:spAutoFit/>
          </a:bodyPr>
          <a:lstStyle/>
          <a:p>
            <a:pPr algn="ctr"/>
            <a:r>
              <a:rPr lang="tr-TR"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LGS BRANŞ ODAKLI SORU ANALİZLERİ</a:t>
            </a:r>
            <a:endParaRPr lang="tr-TR"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 name="Dikdörtgen 13"/>
          <p:cNvSpPr/>
          <p:nvPr userDrawn="1"/>
        </p:nvSpPr>
        <p:spPr>
          <a:xfrm>
            <a:off x="191894" y="3545722"/>
            <a:ext cx="4596130"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ERZİNCAN</a:t>
            </a:r>
          </a:p>
        </p:txBody>
      </p:sp>
      <p:sp>
        <p:nvSpPr>
          <p:cNvPr id="15" name="Dikdörtgen 14"/>
          <p:cNvSpPr/>
          <p:nvPr userDrawn="1"/>
        </p:nvSpPr>
        <p:spPr>
          <a:xfrm>
            <a:off x="5028552" y="3717032"/>
            <a:ext cx="3908827" cy="1077218"/>
          </a:xfrm>
          <a:prstGeom prst="rect">
            <a:avLst/>
          </a:prstGeom>
          <a:noFill/>
        </p:spPr>
        <p:txBody>
          <a:bodyPr wrap="none" lIns="91440" tIns="45720" rIns="91440" bIns="45720">
            <a:spAutoFit/>
          </a:bodyPr>
          <a:lstStyle/>
          <a:p>
            <a:pPr algn="ctr"/>
            <a:r>
              <a:rPr lang="tr-TR" sz="3200" b="1" dirty="0"/>
              <a:t>Ölçme Değerlendirme</a:t>
            </a:r>
          </a:p>
          <a:p>
            <a:pPr algn="ctr"/>
            <a:r>
              <a:rPr lang="tr-TR" sz="3200" b="1" dirty="0"/>
              <a:t>Merkezi</a:t>
            </a:r>
          </a:p>
        </p:txBody>
      </p:sp>
      <p:cxnSp>
        <p:nvCxnSpPr>
          <p:cNvPr id="16" name="Düz Bağlayıcı 15"/>
          <p:cNvCxnSpPr/>
          <p:nvPr userDrawn="1"/>
        </p:nvCxnSpPr>
        <p:spPr>
          <a:xfrm>
            <a:off x="4880837" y="3645024"/>
            <a:ext cx="0" cy="122413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ADC6581-A56D-4C57-B629-D7E611F9D110}" type="datetimeFigureOut">
              <a:rPr lang="tr-TR" smtClean="0"/>
              <a:pPr/>
              <a:t>22.02.2019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ECCAFC-8287-43EC-8C07-4B7AB8034AD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ADC6581-A56D-4C57-B629-D7E611F9D110}" type="datetimeFigureOut">
              <a:rPr lang="tr-TR" smtClean="0"/>
              <a:pPr/>
              <a:t>22.02.2019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ECCAFC-8287-43EC-8C07-4B7AB8034AD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ADC6581-A56D-4C57-B629-D7E611F9D110}" type="datetimeFigureOut">
              <a:rPr lang="tr-TR" smtClean="0"/>
              <a:pPr/>
              <a:t>22.02.2019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ECCAFC-8287-43EC-8C07-4B7AB8034AD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8ADC6581-A56D-4C57-B629-D7E611F9D110}" type="datetimeFigureOut">
              <a:rPr lang="tr-TR" smtClean="0"/>
              <a:pPr/>
              <a:t>22.02.2019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2ECCAFC-8287-43EC-8C07-4B7AB8034AD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ADC6581-A56D-4C57-B629-D7E611F9D110}" type="datetimeFigureOut">
              <a:rPr lang="tr-TR" smtClean="0"/>
              <a:pPr/>
              <a:t>22.02.2019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2ECCAFC-8287-43EC-8C07-4B7AB8034AD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8ADC6581-A56D-4C57-B629-D7E611F9D110}" type="datetimeFigureOut">
              <a:rPr lang="tr-TR" smtClean="0"/>
              <a:pPr/>
              <a:t>22.02.2019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2ECCAFC-8287-43EC-8C07-4B7AB8034AD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8ADC6581-A56D-4C57-B629-D7E611F9D110}" type="datetimeFigureOut">
              <a:rPr lang="tr-TR" smtClean="0"/>
              <a:pPr/>
              <a:t>22.02.2019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2ECCAFC-8287-43EC-8C07-4B7AB8034AD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C6581-A56D-4C57-B629-D7E611F9D110}" type="datetimeFigureOut">
              <a:rPr lang="tr-TR" smtClean="0"/>
              <a:pPr/>
              <a:t>22.02.2019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2ECCAFC-8287-43EC-8C07-4B7AB8034AD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ADC6581-A56D-4C57-B629-D7E611F9D110}" type="datetimeFigureOut">
              <a:rPr lang="tr-TR" smtClean="0"/>
              <a:pPr/>
              <a:t>22.02.2019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2ECCAFC-8287-43EC-8C07-4B7AB8034AD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8ADC6581-A56D-4C57-B629-D7E611F9D110}" type="datetimeFigureOut">
              <a:rPr lang="tr-TR" smtClean="0"/>
              <a:pPr/>
              <a:t>22.02.2019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2ECCAFC-8287-43EC-8C07-4B7AB8034AD4}"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DC6581-A56D-4C57-B629-D7E611F9D110}" type="datetimeFigureOut">
              <a:rPr lang="tr-TR" smtClean="0"/>
              <a:pPr/>
              <a:t>22.02.2019</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ECCAFC-8287-43EC-8C07-4B7AB8034AD4}"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ikdörtgen 17"/>
          <p:cNvSpPr/>
          <p:nvPr/>
        </p:nvSpPr>
        <p:spPr>
          <a:xfrm>
            <a:off x="790577" y="5934669"/>
            <a:ext cx="7876965" cy="707886"/>
          </a:xfrm>
          <a:prstGeom prst="rect">
            <a:avLst/>
          </a:prstGeom>
          <a:noFill/>
        </p:spPr>
        <p:txBody>
          <a:bodyPr wrap="none" lIns="91440" tIns="45720" rIns="91440" bIns="45720">
            <a:spAutoFit/>
          </a:bodyPr>
          <a:lstStyle/>
          <a:p>
            <a:pPr algn="ctr"/>
            <a:r>
              <a:rPr lang="tr-T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endParaRPr lang="tr-TR"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640675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20"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8" name="Metin kutusu 7">
            <a:extLst>
              <a:ext uri="{FF2B5EF4-FFF2-40B4-BE49-F238E27FC236}">
                <a16:creationId xmlns:a16="http://schemas.microsoft.com/office/drawing/2014/main" id="{295D9E35-5563-4011-8C85-203BD8497D8C}"/>
              </a:ext>
            </a:extLst>
          </p:cNvPr>
          <p:cNvSpPr txBox="1"/>
          <p:nvPr/>
        </p:nvSpPr>
        <p:spPr>
          <a:xfrm>
            <a:off x="278110" y="879783"/>
            <a:ext cx="8496944" cy="461665"/>
          </a:xfrm>
          <a:prstGeom prst="rect">
            <a:avLst/>
          </a:prstGeom>
          <a:noFill/>
        </p:spPr>
        <p:txBody>
          <a:bodyPr wrap="square" rtlCol="0">
            <a:spAutoFit/>
          </a:bodyPr>
          <a:lstStyle/>
          <a:p>
            <a:pPr algn="ctr"/>
            <a:r>
              <a:rPr lang="tr-TR" sz="2400" b="1" dirty="0" smtClean="0">
                <a:solidFill>
                  <a:srgbClr val="FF0000"/>
                </a:solidFill>
              </a:rPr>
              <a:t>KASIM AYI SORULARI</a:t>
            </a:r>
            <a:endParaRPr lang="tr-TR" sz="2400" b="1" dirty="0">
              <a:solidFill>
                <a:srgbClr val="FF0000"/>
              </a:solidFill>
            </a:endParaRPr>
          </a:p>
        </p:txBody>
      </p:sp>
      <p:sp>
        <p:nvSpPr>
          <p:cNvPr id="9" name="Metin kutusu 8">
            <a:extLst>
              <a:ext uri="{FF2B5EF4-FFF2-40B4-BE49-F238E27FC236}">
                <a16:creationId xmlns:a16="http://schemas.microsoft.com/office/drawing/2014/main" id="{8C59594A-141E-474A-8C78-93B5412428F0}"/>
              </a:ext>
            </a:extLst>
          </p:cNvPr>
          <p:cNvSpPr txBox="1"/>
          <p:nvPr/>
        </p:nvSpPr>
        <p:spPr>
          <a:xfrm>
            <a:off x="683568" y="2132856"/>
            <a:ext cx="7776864" cy="2862322"/>
          </a:xfrm>
          <a:prstGeom prst="rect">
            <a:avLst/>
          </a:prstGeom>
          <a:noFill/>
        </p:spPr>
        <p:txBody>
          <a:bodyPr wrap="square" rtlCol="0">
            <a:spAutoFit/>
          </a:bodyPr>
          <a:lstStyle/>
          <a:p>
            <a:r>
              <a:rPr lang="en-US" dirty="0" smtClean="0"/>
              <a:t> </a:t>
            </a:r>
            <a:r>
              <a:rPr lang="en-US" dirty="0"/>
              <a:t>“</a:t>
            </a:r>
            <a:r>
              <a:rPr lang="en-US" dirty="0" err="1"/>
              <a:t>Namazı</a:t>
            </a:r>
            <a:r>
              <a:rPr lang="en-US" dirty="0"/>
              <a:t> </a:t>
            </a:r>
            <a:r>
              <a:rPr lang="en-US" dirty="0" err="1"/>
              <a:t>dosdoğru</a:t>
            </a:r>
            <a:r>
              <a:rPr lang="en-US" dirty="0"/>
              <a:t> </a:t>
            </a:r>
            <a:r>
              <a:rPr lang="en-US" dirty="0" err="1"/>
              <a:t>kılın</a:t>
            </a:r>
            <a:r>
              <a:rPr lang="en-US" dirty="0"/>
              <a:t>, </a:t>
            </a:r>
            <a:r>
              <a:rPr lang="en-US" dirty="0" err="1"/>
              <a:t>zekâtı</a:t>
            </a:r>
            <a:r>
              <a:rPr lang="en-US" dirty="0"/>
              <a:t> </a:t>
            </a:r>
            <a:r>
              <a:rPr lang="en-US" dirty="0" err="1"/>
              <a:t>verin</a:t>
            </a:r>
            <a:r>
              <a:rPr lang="en-US" dirty="0"/>
              <a:t>, </a:t>
            </a:r>
            <a:r>
              <a:rPr lang="en-US" dirty="0" err="1"/>
              <a:t>Resule</a:t>
            </a:r>
            <a:r>
              <a:rPr lang="en-US" dirty="0"/>
              <a:t> </a:t>
            </a:r>
            <a:r>
              <a:rPr lang="en-US" dirty="0" err="1"/>
              <a:t>itaat</a:t>
            </a:r>
            <a:r>
              <a:rPr lang="en-US" dirty="0"/>
              <a:t> </a:t>
            </a:r>
            <a:r>
              <a:rPr lang="en-US" dirty="0" err="1"/>
              <a:t>edin</a:t>
            </a:r>
            <a:r>
              <a:rPr lang="en-US" dirty="0"/>
              <a:t> </a:t>
            </a:r>
            <a:r>
              <a:rPr lang="en-US" dirty="0" err="1"/>
              <a:t>ki</a:t>
            </a:r>
            <a:r>
              <a:rPr lang="en-US" dirty="0"/>
              <a:t> size </a:t>
            </a:r>
            <a:r>
              <a:rPr lang="en-US" dirty="0" err="1"/>
              <a:t>merhamet</a:t>
            </a:r>
            <a:r>
              <a:rPr lang="en-US" dirty="0"/>
              <a:t> </a:t>
            </a:r>
            <a:r>
              <a:rPr lang="en-US" dirty="0" err="1"/>
              <a:t>edilsin</a:t>
            </a:r>
            <a:r>
              <a:rPr lang="en-US" dirty="0"/>
              <a:t>.” </a:t>
            </a:r>
            <a:r>
              <a:rPr lang="en-US" dirty="0" smtClean="0"/>
              <a:t>(</a:t>
            </a:r>
            <a:r>
              <a:rPr lang="en-US" dirty="0" err="1"/>
              <a:t>Nûr</a:t>
            </a:r>
            <a:r>
              <a:rPr lang="en-US" dirty="0"/>
              <a:t> </a:t>
            </a:r>
            <a:r>
              <a:rPr lang="en-US" dirty="0" err="1"/>
              <a:t>suresi</a:t>
            </a:r>
            <a:r>
              <a:rPr lang="en-US" dirty="0"/>
              <a:t>, 56. </a:t>
            </a:r>
            <a:r>
              <a:rPr lang="en-US" dirty="0" err="1"/>
              <a:t>ayet</a:t>
            </a:r>
            <a:r>
              <a:rPr lang="en-US" dirty="0"/>
              <a:t>) </a:t>
            </a:r>
          </a:p>
          <a:p>
            <a:r>
              <a:rPr lang="en-US" dirty="0"/>
              <a:t>“</a:t>
            </a:r>
            <a:r>
              <a:rPr lang="en-US" dirty="0" err="1"/>
              <a:t>Ey</a:t>
            </a:r>
            <a:r>
              <a:rPr lang="en-US" dirty="0"/>
              <a:t> </a:t>
            </a:r>
            <a:r>
              <a:rPr lang="en-US" dirty="0" err="1"/>
              <a:t>iman</a:t>
            </a:r>
            <a:r>
              <a:rPr lang="en-US" dirty="0"/>
              <a:t> </a:t>
            </a:r>
            <a:r>
              <a:rPr lang="en-US" dirty="0" err="1"/>
              <a:t>edenler</a:t>
            </a:r>
            <a:r>
              <a:rPr lang="en-US" dirty="0"/>
              <a:t>! </a:t>
            </a:r>
            <a:r>
              <a:rPr lang="en-US" dirty="0" err="1"/>
              <a:t>Zannın</a:t>
            </a:r>
            <a:r>
              <a:rPr lang="en-US" dirty="0"/>
              <a:t> </a:t>
            </a:r>
            <a:r>
              <a:rPr lang="en-US" dirty="0" err="1"/>
              <a:t>çoğundan</a:t>
            </a:r>
            <a:r>
              <a:rPr lang="en-US" dirty="0"/>
              <a:t> </a:t>
            </a:r>
            <a:r>
              <a:rPr lang="en-US" dirty="0" err="1"/>
              <a:t>sakının</a:t>
            </a:r>
            <a:r>
              <a:rPr lang="en-US" dirty="0"/>
              <a:t> </a:t>
            </a:r>
            <a:r>
              <a:rPr lang="en-US" dirty="0" err="1"/>
              <a:t>çünkü</a:t>
            </a:r>
            <a:r>
              <a:rPr lang="en-US" dirty="0"/>
              <a:t> </a:t>
            </a:r>
            <a:r>
              <a:rPr lang="en-US" dirty="0" err="1"/>
              <a:t>bazı</a:t>
            </a:r>
            <a:r>
              <a:rPr lang="en-US" dirty="0"/>
              <a:t> </a:t>
            </a:r>
            <a:r>
              <a:rPr lang="en-US" dirty="0" err="1"/>
              <a:t>zanlar</a:t>
            </a:r>
            <a:r>
              <a:rPr lang="en-US" dirty="0"/>
              <a:t> </a:t>
            </a:r>
            <a:r>
              <a:rPr lang="en-US" dirty="0" err="1"/>
              <a:t>günahtır</a:t>
            </a:r>
            <a:r>
              <a:rPr lang="en-US" dirty="0"/>
              <a:t>. ...” </a:t>
            </a:r>
          </a:p>
          <a:p>
            <a:r>
              <a:rPr lang="en-US" dirty="0" smtClean="0"/>
              <a:t>(</a:t>
            </a:r>
            <a:r>
              <a:rPr lang="en-US" dirty="0" err="1"/>
              <a:t>Hucurât</a:t>
            </a:r>
            <a:r>
              <a:rPr lang="en-US" dirty="0"/>
              <a:t> </a:t>
            </a:r>
            <a:r>
              <a:rPr lang="en-US" dirty="0" err="1"/>
              <a:t>suresi</a:t>
            </a:r>
            <a:r>
              <a:rPr lang="en-US" dirty="0"/>
              <a:t>, 12. </a:t>
            </a:r>
            <a:r>
              <a:rPr lang="en-US" dirty="0" err="1"/>
              <a:t>ayet</a:t>
            </a:r>
            <a:r>
              <a:rPr lang="en-US" dirty="0"/>
              <a:t>) </a:t>
            </a:r>
          </a:p>
          <a:p>
            <a:r>
              <a:rPr lang="en-US" dirty="0"/>
              <a:t>“… Her </a:t>
            </a:r>
            <a:r>
              <a:rPr lang="en-US" dirty="0" err="1"/>
              <a:t>biri</a:t>
            </a:r>
            <a:r>
              <a:rPr lang="en-US" dirty="0"/>
              <a:t>; </a:t>
            </a:r>
            <a:r>
              <a:rPr lang="en-US" dirty="0" err="1"/>
              <a:t>Allah’a</a:t>
            </a:r>
            <a:r>
              <a:rPr lang="en-US" dirty="0"/>
              <a:t>, </a:t>
            </a:r>
            <a:r>
              <a:rPr lang="en-US" dirty="0" err="1"/>
              <a:t>meleklerine</a:t>
            </a:r>
            <a:r>
              <a:rPr lang="en-US" dirty="0"/>
              <a:t>, </a:t>
            </a:r>
            <a:r>
              <a:rPr lang="en-US" dirty="0" err="1"/>
              <a:t>kitaplarına</a:t>
            </a:r>
            <a:r>
              <a:rPr lang="en-US" dirty="0"/>
              <a:t> </a:t>
            </a:r>
            <a:r>
              <a:rPr lang="en-US" dirty="0" err="1"/>
              <a:t>ve</a:t>
            </a:r>
            <a:r>
              <a:rPr lang="en-US" dirty="0"/>
              <a:t> </a:t>
            </a:r>
            <a:r>
              <a:rPr lang="en-US" dirty="0" err="1"/>
              <a:t>peygamberlerine</a:t>
            </a:r>
            <a:r>
              <a:rPr lang="en-US" dirty="0"/>
              <a:t> </a:t>
            </a:r>
            <a:r>
              <a:rPr lang="en-US" dirty="0" err="1"/>
              <a:t>iman</a:t>
            </a:r>
            <a:r>
              <a:rPr lang="en-US" dirty="0"/>
              <a:t> </a:t>
            </a:r>
            <a:r>
              <a:rPr lang="en-US" dirty="0" err="1"/>
              <a:t>ettiler</a:t>
            </a:r>
            <a:r>
              <a:rPr lang="en-US" dirty="0"/>
              <a:t>...” </a:t>
            </a:r>
            <a:r>
              <a:rPr lang="en-US" dirty="0" smtClean="0"/>
              <a:t>(</a:t>
            </a:r>
            <a:r>
              <a:rPr lang="en-US" dirty="0" err="1"/>
              <a:t>Bakara</a:t>
            </a:r>
            <a:r>
              <a:rPr lang="en-US" dirty="0"/>
              <a:t> </a:t>
            </a:r>
            <a:r>
              <a:rPr lang="en-US" dirty="0" err="1"/>
              <a:t>suresi</a:t>
            </a:r>
            <a:r>
              <a:rPr lang="en-US" dirty="0"/>
              <a:t>, 285. </a:t>
            </a:r>
            <a:r>
              <a:rPr lang="en-US" dirty="0" err="1"/>
              <a:t>ayet</a:t>
            </a:r>
            <a:r>
              <a:rPr lang="en-US" dirty="0"/>
              <a:t>) </a:t>
            </a:r>
          </a:p>
          <a:p>
            <a:r>
              <a:rPr lang="en-US" b="1" dirty="0"/>
              <a:t>Bu </a:t>
            </a:r>
            <a:r>
              <a:rPr lang="en-US" b="1" dirty="0" err="1"/>
              <a:t>ayetlerde</a:t>
            </a:r>
            <a:r>
              <a:rPr lang="en-US" b="1" dirty="0"/>
              <a:t> </a:t>
            </a:r>
            <a:r>
              <a:rPr lang="en-US" b="1" dirty="0" err="1"/>
              <a:t>Kur’an’ın</a:t>
            </a:r>
            <a:r>
              <a:rPr lang="en-US" b="1" dirty="0"/>
              <a:t> </a:t>
            </a:r>
            <a:r>
              <a:rPr lang="en-US" b="1" dirty="0" err="1"/>
              <a:t>aşağıdaki</a:t>
            </a:r>
            <a:r>
              <a:rPr lang="en-US" b="1" dirty="0"/>
              <a:t> </a:t>
            </a:r>
            <a:r>
              <a:rPr lang="en-US" b="1" dirty="0" err="1"/>
              <a:t>ana</a:t>
            </a:r>
            <a:r>
              <a:rPr lang="en-US" b="1" dirty="0"/>
              <a:t> </a:t>
            </a:r>
            <a:r>
              <a:rPr lang="en-US" b="1" dirty="0" err="1"/>
              <a:t>konularından</a:t>
            </a:r>
            <a:r>
              <a:rPr lang="en-US" b="1" dirty="0"/>
              <a:t> </a:t>
            </a:r>
            <a:r>
              <a:rPr lang="en-US" b="1" dirty="0" err="1"/>
              <a:t>hangisine</a:t>
            </a:r>
            <a:r>
              <a:rPr lang="en-US" b="1" dirty="0"/>
              <a:t> </a:t>
            </a:r>
            <a:r>
              <a:rPr lang="en-US" b="1" u="sng" dirty="0" err="1"/>
              <a:t>değinilmemiştir</a:t>
            </a:r>
            <a:r>
              <a:rPr lang="en-US" b="1" dirty="0"/>
              <a:t>? </a:t>
            </a:r>
            <a:endParaRPr lang="en-US" dirty="0"/>
          </a:p>
          <a:p>
            <a:r>
              <a:rPr lang="en-US" dirty="0"/>
              <a:t>A) </a:t>
            </a:r>
            <a:r>
              <a:rPr lang="en-US" dirty="0" err="1"/>
              <a:t>Ahlak</a:t>
            </a:r>
            <a:r>
              <a:rPr lang="en-US" dirty="0"/>
              <a:t> </a:t>
            </a:r>
            <a:r>
              <a:rPr lang="tr-TR" dirty="0" smtClean="0"/>
              <a:t>                                                </a:t>
            </a:r>
            <a:r>
              <a:rPr lang="en-US" dirty="0" smtClean="0"/>
              <a:t>B</a:t>
            </a:r>
            <a:r>
              <a:rPr lang="en-US" dirty="0"/>
              <a:t>) </a:t>
            </a:r>
            <a:r>
              <a:rPr lang="en-US" dirty="0" err="1"/>
              <a:t>İbadet</a:t>
            </a:r>
            <a:r>
              <a:rPr lang="en-US" dirty="0"/>
              <a:t> </a:t>
            </a:r>
          </a:p>
          <a:p>
            <a:r>
              <a:rPr lang="en-US" dirty="0"/>
              <a:t>C) </a:t>
            </a:r>
            <a:r>
              <a:rPr lang="en-US" dirty="0" err="1"/>
              <a:t>İman</a:t>
            </a:r>
            <a:r>
              <a:rPr lang="en-US" dirty="0"/>
              <a:t> </a:t>
            </a:r>
            <a:r>
              <a:rPr lang="tr-TR" dirty="0"/>
              <a:t> </a:t>
            </a:r>
            <a:r>
              <a:rPr lang="tr-TR" dirty="0" smtClean="0"/>
              <a:t>                                                </a:t>
            </a:r>
            <a:r>
              <a:rPr lang="en-US" dirty="0" smtClean="0"/>
              <a:t>D</a:t>
            </a:r>
            <a:r>
              <a:rPr lang="en-US" dirty="0"/>
              <a:t>) </a:t>
            </a:r>
            <a:r>
              <a:rPr lang="en-US" dirty="0" err="1"/>
              <a:t>Kıssa</a:t>
            </a:r>
            <a:endParaRPr lang="tr-TR" sz="2800" dirty="0"/>
          </a:p>
        </p:txBody>
      </p:sp>
      <p:sp>
        <p:nvSpPr>
          <p:cNvPr id="10" name="9 Metin kutusu"/>
          <p:cNvSpPr txBox="1"/>
          <p:nvPr/>
        </p:nvSpPr>
        <p:spPr>
          <a:xfrm>
            <a:off x="827584" y="5085184"/>
            <a:ext cx="6912768" cy="1477328"/>
          </a:xfrm>
          <a:prstGeom prst="rect">
            <a:avLst/>
          </a:prstGeom>
          <a:noFill/>
        </p:spPr>
        <p:txBody>
          <a:bodyPr wrap="square" rtlCol="0">
            <a:spAutoFit/>
          </a:bodyPr>
          <a:lstStyle/>
          <a:p>
            <a:r>
              <a:rPr lang="tr-TR" dirty="0" smtClean="0"/>
              <a:t>Cevap: D</a:t>
            </a:r>
          </a:p>
          <a:p>
            <a:r>
              <a:rPr lang="tr-TR" dirty="0" smtClean="0"/>
              <a:t>SORUYU ÇÖZMEK İÇİN GEREKEN BECERİLER</a:t>
            </a:r>
          </a:p>
          <a:p>
            <a:r>
              <a:rPr lang="tr-TR" dirty="0" smtClean="0"/>
              <a:t>Kavram bilgisi, Ayetlere aşinalık…</a:t>
            </a:r>
          </a:p>
          <a:p>
            <a:r>
              <a:rPr lang="tr-TR" dirty="0" smtClean="0"/>
              <a:t>Çıkarımda bulunma</a:t>
            </a:r>
          </a:p>
          <a:p>
            <a:r>
              <a:rPr lang="tr-TR" dirty="0" smtClean="0"/>
              <a:t>Anlama ve yorumlama</a:t>
            </a:r>
            <a:endParaRPr lang="tr-TR" dirty="0"/>
          </a:p>
        </p:txBody>
      </p:sp>
    </p:spTree>
    <p:extLst>
      <p:ext uri="{BB962C8B-B14F-4D97-AF65-F5344CB8AC3E}">
        <p14:creationId xmlns:p14="http://schemas.microsoft.com/office/powerpoint/2010/main" val="56979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20"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309320"/>
            <a:ext cx="2300178" cy="504056"/>
          </a:xfrm>
          <a:prstGeom prst="rect">
            <a:avLst/>
          </a:prstGeom>
        </p:spPr>
      </p:pic>
      <p:sp>
        <p:nvSpPr>
          <p:cNvPr id="8" name="Metin kutusu 7">
            <a:extLst>
              <a:ext uri="{FF2B5EF4-FFF2-40B4-BE49-F238E27FC236}">
                <a16:creationId xmlns:a16="http://schemas.microsoft.com/office/drawing/2014/main" id="{295D9E35-5563-4011-8C85-203BD8497D8C}"/>
              </a:ext>
            </a:extLst>
          </p:cNvPr>
          <p:cNvSpPr txBox="1"/>
          <p:nvPr/>
        </p:nvSpPr>
        <p:spPr>
          <a:xfrm>
            <a:off x="480582" y="1051790"/>
            <a:ext cx="8496944" cy="461665"/>
          </a:xfrm>
          <a:prstGeom prst="rect">
            <a:avLst/>
          </a:prstGeom>
          <a:noFill/>
        </p:spPr>
        <p:txBody>
          <a:bodyPr wrap="square" rtlCol="0">
            <a:spAutoFit/>
          </a:bodyPr>
          <a:lstStyle/>
          <a:p>
            <a:pPr algn="ctr"/>
            <a:r>
              <a:rPr lang="tr-TR" sz="2400" b="1" dirty="0" smtClean="0">
                <a:solidFill>
                  <a:srgbClr val="FF0000"/>
                </a:solidFill>
              </a:rPr>
              <a:t>KASIM AYI SORULARI</a:t>
            </a:r>
            <a:endParaRPr lang="tr-TR" sz="2400" b="1" dirty="0">
              <a:solidFill>
                <a:srgbClr val="FF0000"/>
              </a:solidFill>
            </a:endParaRPr>
          </a:p>
        </p:txBody>
      </p:sp>
      <p:sp>
        <p:nvSpPr>
          <p:cNvPr id="9" name="Metin kutusu 8">
            <a:extLst>
              <a:ext uri="{FF2B5EF4-FFF2-40B4-BE49-F238E27FC236}">
                <a16:creationId xmlns:a16="http://schemas.microsoft.com/office/drawing/2014/main" id="{8C59594A-141E-474A-8C78-93B5412428F0}"/>
              </a:ext>
            </a:extLst>
          </p:cNvPr>
          <p:cNvSpPr txBox="1"/>
          <p:nvPr/>
        </p:nvSpPr>
        <p:spPr>
          <a:xfrm>
            <a:off x="683568" y="2132856"/>
            <a:ext cx="7776864" cy="4832092"/>
          </a:xfrm>
          <a:prstGeom prst="rect">
            <a:avLst/>
          </a:prstGeom>
          <a:noFill/>
        </p:spPr>
        <p:txBody>
          <a:bodyPr wrap="square" rtlCol="0">
            <a:spAutoFit/>
          </a:bodyPr>
          <a:lstStyle/>
          <a:p>
            <a:r>
              <a:rPr lang="en-US" dirty="0"/>
              <a:t>Hz. Muhammed (</a:t>
            </a:r>
            <a:r>
              <a:rPr lang="en-US" dirty="0" err="1"/>
              <a:t>s.a.v</a:t>
            </a:r>
            <a:r>
              <a:rPr lang="en-US" dirty="0"/>
              <a:t>.), </a:t>
            </a:r>
            <a:r>
              <a:rPr lang="en-US" dirty="0" err="1"/>
              <a:t>peygamberliğinin</a:t>
            </a:r>
            <a:r>
              <a:rPr lang="en-US" dirty="0"/>
              <a:t> ilk </a:t>
            </a:r>
            <a:r>
              <a:rPr lang="en-US" dirty="0" err="1"/>
              <a:t>yıllarında</a:t>
            </a:r>
            <a:r>
              <a:rPr lang="en-US" dirty="0"/>
              <a:t>, </a:t>
            </a:r>
            <a:r>
              <a:rPr lang="en-US" dirty="0" err="1"/>
              <a:t>Safâ</a:t>
            </a:r>
            <a:r>
              <a:rPr lang="en-US" dirty="0"/>
              <a:t> </a:t>
            </a:r>
            <a:r>
              <a:rPr lang="en-US" dirty="0" err="1"/>
              <a:t>tepesinden</a:t>
            </a:r>
            <a:r>
              <a:rPr lang="en-US" dirty="0"/>
              <a:t> </a:t>
            </a:r>
            <a:r>
              <a:rPr lang="en-US" dirty="0" err="1"/>
              <a:t>Mekkelilere</a:t>
            </a:r>
            <a:r>
              <a:rPr lang="en-US" dirty="0"/>
              <a:t>, “</a:t>
            </a:r>
            <a:r>
              <a:rPr lang="en-US" dirty="0" err="1"/>
              <a:t>Şu</a:t>
            </a:r>
            <a:r>
              <a:rPr lang="en-US" dirty="0"/>
              <a:t> </a:t>
            </a:r>
            <a:r>
              <a:rPr lang="en-US" dirty="0" err="1"/>
              <a:t>vadinin</a:t>
            </a:r>
            <a:r>
              <a:rPr lang="en-US" dirty="0"/>
              <a:t> </a:t>
            </a:r>
            <a:r>
              <a:rPr lang="en-US" dirty="0" err="1"/>
              <a:t>arkasında</a:t>
            </a:r>
            <a:r>
              <a:rPr lang="en-US" dirty="0"/>
              <a:t> size </a:t>
            </a:r>
            <a:r>
              <a:rPr lang="en-US" dirty="0" err="1"/>
              <a:t>saldırmak</a:t>
            </a:r>
            <a:r>
              <a:rPr lang="en-US" dirty="0"/>
              <a:t> </a:t>
            </a:r>
            <a:r>
              <a:rPr lang="en-US" dirty="0" err="1"/>
              <a:t>isteyen</a:t>
            </a:r>
            <a:r>
              <a:rPr lang="en-US" dirty="0"/>
              <a:t> </a:t>
            </a:r>
            <a:r>
              <a:rPr lang="en-US" dirty="0" err="1"/>
              <a:t>süvari</a:t>
            </a:r>
            <a:r>
              <a:rPr lang="en-US" dirty="0"/>
              <a:t> </a:t>
            </a:r>
            <a:r>
              <a:rPr lang="en-US" dirty="0" err="1"/>
              <a:t>birlikleri</a:t>
            </a:r>
            <a:r>
              <a:rPr lang="en-US" dirty="0"/>
              <a:t> </a:t>
            </a:r>
            <a:r>
              <a:rPr lang="en-US" dirty="0" err="1"/>
              <a:t>var</a:t>
            </a:r>
            <a:r>
              <a:rPr lang="en-US" dirty="0"/>
              <a:t> </a:t>
            </a:r>
            <a:r>
              <a:rPr lang="en-US" dirty="0" err="1"/>
              <a:t>desem</a:t>
            </a:r>
            <a:r>
              <a:rPr lang="en-US" dirty="0"/>
              <a:t> </a:t>
            </a:r>
            <a:r>
              <a:rPr lang="en-US" dirty="0" err="1"/>
              <a:t>bana</a:t>
            </a:r>
            <a:r>
              <a:rPr lang="en-US" dirty="0"/>
              <a:t> </a:t>
            </a:r>
            <a:r>
              <a:rPr lang="en-US" dirty="0" err="1"/>
              <a:t>inanır</a:t>
            </a:r>
            <a:r>
              <a:rPr lang="en-US" dirty="0"/>
              <a:t> </a:t>
            </a:r>
            <a:r>
              <a:rPr lang="en-US" dirty="0" err="1"/>
              <a:t>mısınız</a:t>
            </a:r>
            <a:r>
              <a:rPr lang="en-US" dirty="0"/>
              <a:t>?” </a:t>
            </a:r>
            <a:r>
              <a:rPr lang="en-US" dirty="0" err="1"/>
              <a:t>diye</a:t>
            </a:r>
            <a:r>
              <a:rPr lang="en-US" dirty="0"/>
              <a:t> </a:t>
            </a:r>
            <a:r>
              <a:rPr lang="en-US" dirty="0" err="1"/>
              <a:t>sorduğunda</a:t>
            </a:r>
            <a:r>
              <a:rPr lang="en-US" dirty="0"/>
              <a:t> </a:t>
            </a:r>
            <a:r>
              <a:rPr lang="en-US" dirty="0" err="1"/>
              <a:t>onlar</a:t>
            </a:r>
            <a:r>
              <a:rPr lang="en-US" dirty="0"/>
              <a:t> </a:t>
            </a:r>
            <a:r>
              <a:rPr lang="en-US" dirty="0" err="1"/>
              <a:t>hep</a:t>
            </a:r>
            <a:r>
              <a:rPr lang="en-US" dirty="0"/>
              <a:t> </a:t>
            </a:r>
            <a:r>
              <a:rPr lang="en-US" dirty="0" err="1"/>
              <a:t>bir</a:t>
            </a:r>
            <a:r>
              <a:rPr lang="en-US" dirty="0"/>
              <a:t> </a:t>
            </a:r>
            <a:r>
              <a:rPr lang="en-US" dirty="0" err="1"/>
              <a:t>ağızdan</a:t>
            </a:r>
            <a:r>
              <a:rPr lang="en-US" dirty="0"/>
              <a:t>, “Evet, </a:t>
            </a:r>
            <a:r>
              <a:rPr lang="en-US" dirty="0" err="1"/>
              <a:t>inanırız</a:t>
            </a:r>
            <a:r>
              <a:rPr lang="en-US" dirty="0"/>
              <a:t>... </a:t>
            </a:r>
            <a:r>
              <a:rPr lang="en-US" u="sng" dirty="0"/>
              <a:t>Biz </a:t>
            </a:r>
            <a:r>
              <a:rPr lang="en-US" u="sng" dirty="0" err="1"/>
              <a:t>senin</a:t>
            </a:r>
            <a:r>
              <a:rPr lang="en-US" u="sng" dirty="0"/>
              <a:t> </a:t>
            </a:r>
            <a:r>
              <a:rPr lang="en-US" u="sng" dirty="0" err="1"/>
              <a:t>bugüne</a:t>
            </a:r>
            <a:r>
              <a:rPr lang="en-US" u="sng" dirty="0"/>
              <a:t> </a:t>
            </a:r>
            <a:r>
              <a:rPr lang="en-US" u="sng" dirty="0" err="1"/>
              <a:t>kadar</a:t>
            </a:r>
            <a:r>
              <a:rPr lang="en-US" u="sng" dirty="0"/>
              <a:t> </a:t>
            </a:r>
            <a:r>
              <a:rPr lang="en-US" u="sng" dirty="0" err="1"/>
              <a:t>yalan</a:t>
            </a:r>
            <a:r>
              <a:rPr lang="en-US" u="sng" dirty="0"/>
              <a:t> </a:t>
            </a:r>
            <a:r>
              <a:rPr lang="en-US" u="sng" dirty="0" err="1"/>
              <a:t>söylediğini</a:t>
            </a:r>
            <a:r>
              <a:rPr lang="en-US" u="sng" dirty="0"/>
              <a:t> </a:t>
            </a:r>
            <a:r>
              <a:rPr lang="en-US" u="sng" dirty="0" err="1"/>
              <a:t>hiç</a:t>
            </a:r>
            <a:r>
              <a:rPr lang="en-US" u="sng" dirty="0"/>
              <a:t> </a:t>
            </a:r>
            <a:r>
              <a:rPr lang="en-US" u="sng" dirty="0" err="1"/>
              <a:t>görmedik</a:t>
            </a:r>
            <a:r>
              <a:rPr lang="en-US" dirty="0"/>
              <a:t>…” </a:t>
            </a:r>
            <a:r>
              <a:rPr lang="en-US" dirty="0" err="1"/>
              <a:t>diye</a:t>
            </a:r>
            <a:r>
              <a:rPr lang="en-US" dirty="0"/>
              <a:t> </a:t>
            </a:r>
            <a:r>
              <a:rPr lang="en-US" dirty="0" err="1"/>
              <a:t>karşılık</a:t>
            </a:r>
            <a:r>
              <a:rPr lang="en-US" dirty="0"/>
              <a:t> </a:t>
            </a:r>
            <a:r>
              <a:rPr lang="en-US" dirty="0" err="1"/>
              <a:t>vermişlerdir</a:t>
            </a:r>
            <a:r>
              <a:rPr lang="en-US" dirty="0"/>
              <a:t>. </a:t>
            </a:r>
          </a:p>
          <a:p>
            <a:r>
              <a:rPr lang="en-US" b="1" dirty="0" err="1"/>
              <a:t>Parçadaki</a:t>
            </a:r>
            <a:r>
              <a:rPr lang="en-US" b="1" dirty="0"/>
              <a:t> </a:t>
            </a:r>
            <a:r>
              <a:rPr lang="en-US" b="1" dirty="0" err="1"/>
              <a:t>altı</a:t>
            </a:r>
            <a:r>
              <a:rPr lang="en-US" b="1" dirty="0"/>
              <a:t> </a:t>
            </a:r>
            <a:r>
              <a:rPr lang="en-US" b="1" dirty="0" err="1"/>
              <a:t>çizili</a:t>
            </a:r>
            <a:r>
              <a:rPr lang="en-US" b="1" dirty="0"/>
              <a:t> </a:t>
            </a:r>
            <a:r>
              <a:rPr lang="en-US" b="1" dirty="0" err="1"/>
              <a:t>cümle</a:t>
            </a:r>
            <a:r>
              <a:rPr lang="en-US" b="1" dirty="0"/>
              <a:t> </a:t>
            </a:r>
            <a:r>
              <a:rPr lang="en-US" b="1" dirty="0" err="1"/>
              <a:t>peygamberlerin</a:t>
            </a:r>
            <a:r>
              <a:rPr lang="en-US" b="1" dirty="0"/>
              <a:t> </a:t>
            </a:r>
            <a:r>
              <a:rPr lang="en-US" b="1" dirty="0" err="1"/>
              <a:t>aşağıdaki</a:t>
            </a:r>
            <a:r>
              <a:rPr lang="en-US" b="1" dirty="0"/>
              <a:t> </a:t>
            </a:r>
            <a:r>
              <a:rPr lang="en-US" b="1" dirty="0" err="1"/>
              <a:t>özelliklerinden</a:t>
            </a:r>
            <a:r>
              <a:rPr lang="en-US" b="1" dirty="0"/>
              <a:t> </a:t>
            </a:r>
            <a:r>
              <a:rPr lang="en-US" b="1" dirty="0" err="1"/>
              <a:t>hangisiyle</a:t>
            </a:r>
            <a:r>
              <a:rPr lang="en-US" b="1" dirty="0"/>
              <a:t> </a:t>
            </a:r>
            <a:r>
              <a:rPr lang="en-US" b="1" dirty="0" err="1"/>
              <a:t>ilişkilidir</a:t>
            </a:r>
            <a:r>
              <a:rPr lang="en-US" b="1" dirty="0"/>
              <a:t>? </a:t>
            </a:r>
            <a:endParaRPr lang="en-US" dirty="0"/>
          </a:p>
          <a:p>
            <a:r>
              <a:rPr lang="en-US" dirty="0"/>
              <a:t>A) </a:t>
            </a:r>
            <a:r>
              <a:rPr lang="en-US" dirty="0" err="1"/>
              <a:t>Fetanet</a:t>
            </a:r>
            <a:r>
              <a:rPr lang="en-US" dirty="0"/>
              <a:t> </a:t>
            </a:r>
            <a:r>
              <a:rPr lang="tr-TR" dirty="0" smtClean="0"/>
              <a:t>                                          </a:t>
            </a:r>
            <a:r>
              <a:rPr lang="en-US" dirty="0" smtClean="0"/>
              <a:t>B</a:t>
            </a:r>
            <a:r>
              <a:rPr lang="en-US" dirty="0"/>
              <a:t>) </a:t>
            </a:r>
            <a:r>
              <a:rPr lang="en-US" dirty="0" err="1"/>
              <a:t>Tebliğ</a:t>
            </a:r>
            <a:r>
              <a:rPr lang="en-US" dirty="0"/>
              <a:t> </a:t>
            </a:r>
          </a:p>
          <a:p>
            <a:r>
              <a:rPr lang="en-US" dirty="0"/>
              <a:t>C) </a:t>
            </a:r>
            <a:r>
              <a:rPr lang="en-US" dirty="0" err="1"/>
              <a:t>Sıdk</a:t>
            </a:r>
            <a:r>
              <a:rPr lang="en-US" dirty="0"/>
              <a:t> </a:t>
            </a:r>
            <a:r>
              <a:rPr lang="tr-TR" dirty="0" smtClean="0"/>
              <a:t>                                                </a:t>
            </a:r>
            <a:r>
              <a:rPr lang="en-US" dirty="0" smtClean="0"/>
              <a:t>D</a:t>
            </a:r>
            <a:r>
              <a:rPr lang="en-US" dirty="0"/>
              <a:t>) </a:t>
            </a:r>
            <a:r>
              <a:rPr lang="en-US" dirty="0" err="1" smtClean="0"/>
              <a:t>İsmet</a:t>
            </a:r>
            <a:endParaRPr lang="tr-TR" dirty="0" smtClean="0"/>
          </a:p>
          <a:p>
            <a:r>
              <a:rPr lang="tr-TR" sz="2800" dirty="0" smtClean="0"/>
              <a:t>Cevap: C</a:t>
            </a:r>
          </a:p>
          <a:p>
            <a:endParaRPr lang="tr-TR" dirty="0" smtClean="0"/>
          </a:p>
          <a:p>
            <a:r>
              <a:rPr lang="tr-TR" dirty="0" smtClean="0"/>
              <a:t>Kavram bilgisi</a:t>
            </a:r>
          </a:p>
          <a:p>
            <a:r>
              <a:rPr lang="tr-TR" dirty="0" smtClean="0"/>
              <a:t>Okuduğunu anlama</a:t>
            </a:r>
          </a:p>
          <a:p>
            <a:r>
              <a:rPr lang="tr-TR" dirty="0" smtClean="0"/>
              <a:t>Analiz</a:t>
            </a:r>
          </a:p>
          <a:p>
            <a:endParaRPr lang="tr-TR" dirty="0"/>
          </a:p>
          <a:p>
            <a:endParaRPr lang="tr-TR" sz="2800" dirty="0"/>
          </a:p>
        </p:txBody>
      </p:sp>
    </p:spTree>
    <p:extLst>
      <p:ext uri="{BB962C8B-B14F-4D97-AF65-F5344CB8AC3E}">
        <p14:creationId xmlns:p14="http://schemas.microsoft.com/office/powerpoint/2010/main" val="4232121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20"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309320"/>
            <a:ext cx="2300178" cy="504056"/>
          </a:xfrm>
          <a:prstGeom prst="rect">
            <a:avLst/>
          </a:prstGeom>
        </p:spPr>
      </p:pic>
      <p:sp>
        <p:nvSpPr>
          <p:cNvPr id="8" name="Metin kutusu 7">
            <a:extLst>
              <a:ext uri="{FF2B5EF4-FFF2-40B4-BE49-F238E27FC236}">
                <a16:creationId xmlns:a16="http://schemas.microsoft.com/office/drawing/2014/main" id="{295D9E35-5563-4011-8C85-203BD8497D8C}"/>
              </a:ext>
            </a:extLst>
          </p:cNvPr>
          <p:cNvSpPr txBox="1"/>
          <p:nvPr/>
        </p:nvSpPr>
        <p:spPr>
          <a:xfrm>
            <a:off x="480582" y="1051790"/>
            <a:ext cx="8496944" cy="461665"/>
          </a:xfrm>
          <a:prstGeom prst="rect">
            <a:avLst/>
          </a:prstGeom>
          <a:noFill/>
        </p:spPr>
        <p:txBody>
          <a:bodyPr wrap="square" rtlCol="0">
            <a:spAutoFit/>
          </a:bodyPr>
          <a:lstStyle/>
          <a:p>
            <a:pPr algn="ctr"/>
            <a:r>
              <a:rPr lang="tr-TR" sz="2400" b="1" dirty="0" smtClean="0">
                <a:solidFill>
                  <a:srgbClr val="FF0000"/>
                </a:solidFill>
              </a:rPr>
              <a:t>KASIM AYI SORULARI</a:t>
            </a:r>
            <a:endParaRPr lang="tr-TR" sz="2400" b="1" dirty="0">
              <a:solidFill>
                <a:srgbClr val="FF0000"/>
              </a:solidFill>
            </a:endParaRPr>
          </a:p>
        </p:txBody>
      </p:sp>
      <p:sp>
        <p:nvSpPr>
          <p:cNvPr id="9" name="Metin kutusu 8">
            <a:extLst>
              <a:ext uri="{FF2B5EF4-FFF2-40B4-BE49-F238E27FC236}">
                <a16:creationId xmlns:a16="http://schemas.microsoft.com/office/drawing/2014/main" id="{8C59594A-141E-474A-8C78-93B5412428F0}"/>
              </a:ext>
            </a:extLst>
          </p:cNvPr>
          <p:cNvSpPr txBox="1"/>
          <p:nvPr/>
        </p:nvSpPr>
        <p:spPr>
          <a:xfrm>
            <a:off x="683568" y="2204864"/>
            <a:ext cx="7776864" cy="2585323"/>
          </a:xfrm>
          <a:prstGeom prst="rect">
            <a:avLst/>
          </a:prstGeom>
          <a:noFill/>
        </p:spPr>
        <p:txBody>
          <a:bodyPr wrap="square" rtlCol="0">
            <a:spAutoFit/>
          </a:bodyPr>
          <a:lstStyle/>
          <a:p>
            <a:r>
              <a:rPr lang="en-US" dirty="0" err="1"/>
              <a:t>Kur’an</a:t>
            </a:r>
            <a:r>
              <a:rPr lang="en-US" dirty="0"/>
              <a:t>, </a:t>
            </a:r>
            <a:r>
              <a:rPr lang="en-US" dirty="0" err="1"/>
              <a:t>namaz</a:t>
            </a:r>
            <a:r>
              <a:rPr lang="en-US" dirty="0"/>
              <a:t> </a:t>
            </a:r>
            <a:r>
              <a:rPr lang="en-US" dirty="0" err="1"/>
              <a:t>kılmanın</a:t>
            </a:r>
            <a:r>
              <a:rPr lang="en-US" dirty="0"/>
              <a:t> </a:t>
            </a:r>
            <a:r>
              <a:rPr lang="en-US" dirty="0" err="1"/>
              <a:t>farz</a:t>
            </a:r>
            <a:r>
              <a:rPr lang="en-US" dirty="0"/>
              <a:t> </a:t>
            </a:r>
            <a:r>
              <a:rPr lang="en-US" dirty="0" err="1"/>
              <a:t>olduğunu</a:t>
            </a:r>
            <a:r>
              <a:rPr lang="en-US" dirty="0"/>
              <a:t> </a:t>
            </a:r>
            <a:r>
              <a:rPr lang="en-US" dirty="0" err="1"/>
              <a:t>bildirmiş</a:t>
            </a:r>
            <a:r>
              <a:rPr lang="en-US" dirty="0"/>
              <a:t> </a:t>
            </a:r>
            <a:r>
              <a:rPr lang="en-US" dirty="0" err="1"/>
              <a:t>ancak</a:t>
            </a:r>
            <a:r>
              <a:rPr lang="en-US" dirty="0"/>
              <a:t> </a:t>
            </a:r>
            <a:r>
              <a:rPr lang="en-US" dirty="0" err="1"/>
              <a:t>namazın</a:t>
            </a:r>
            <a:r>
              <a:rPr lang="en-US" dirty="0"/>
              <a:t> </a:t>
            </a:r>
            <a:r>
              <a:rPr lang="en-US" dirty="0" err="1"/>
              <a:t>nasıl</a:t>
            </a:r>
            <a:r>
              <a:rPr lang="en-US" dirty="0"/>
              <a:t> </a:t>
            </a:r>
            <a:r>
              <a:rPr lang="en-US" dirty="0" err="1"/>
              <a:t>kılınacağını</a:t>
            </a:r>
            <a:r>
              <a:rPr lang="en-US" dirty="0"/>
              <a:t>, </a:t>
            </a:r>
            <a:r>
              <a:rPr lang="en-US" dirty="0" err="1"/>
              <a:t>hangi</a:t>
            </a:r>
            <a:r>
              <a:rPr lang="en-US" dirty="0"/>
              <a:t> </a:t>
            </a:r>
            <a:r>
              <a:rPr lang="en-US" dirty="0" err="1"/>
              <a:t>vakitlerde</a:t>
            </a:r>
            <a:r>
              <a:rPr lang="en-US" dirty="0"/>
              <a:t> </a:t>
            </a:r>
            <a:r>
              <a:rPr lang="en-US" dirty="0" err="1"/>
              <a:t>ve</a:t>
            </a:r>
            <a:r>
              <a:rPr lang="en-US" dirty="0"/>
              <a:t> </a:t>
            </a:r>
            <a:r>
              <a:rPr lang="en-US" dirty="0" err="1"/>
              <a:t>kaçar</a:t>
            </a:r>
            <a:r>
              <a:rPr lang="en-US" dirty="0"/>
              <a:t> </a:t>
            </a:r>
            <a:r>
              <a:rPr lang="en-US" dirty="0" err="1"/>
              <a:t>rekât</a:t>
            </a:r>
            <a:r>
              <a:rPr lang="en-US" dirty="0"/>
              <a:t> </a:t>
            </a:r>
            <a:r>
              <a:rPr lang="en-US" dirty="0" err="1"/>
              <a:t>kılınacağını</a:t>
            </a:r>
            <a:r>
              <a:rPr lang="en-US" dirty="0"/>
              <a:t> </a:t>
            </a:r>
            <a:r>
              <a:rPr lang="en-US" dirty="0" err="1"/>
              <a:t>açıklamamıştır</a:t>
            </a:r>
            <a:r>
              <a:rPr lang="en-US" dirty="0"/>
              <a:t>. Hz. </a:t>
            </a:r>
            <a:r>
              <a:rPr lang="en-US" dirty="0" err="1"/>
              <a:t>Peygamber</a:t>
            </a:r>
            <a:r>
              <a:rPr lang="en-US" dirty="0"/>
              <a:t>, “</a:t>
            </a:r>
            <a:r>
              <a:rPr lang="en-US" dirty="0" err="1"/>
              <a:t>Namazı</a:t>
            </a:r>
            <a:r>
              <a:rPr lang="en-US" dirty="0"/>
              <a:t> </a:t>
            </a:r>
            <a:r>
              <a:rPr lang="en-US" dirty="0" err="1"/>
              <a:t>benim</a:t>
            </a:r>
            <a:r>
              <a:rPr lang="en-US" dirty="0"/>
              <a:t> </a:t>
            </a:r>
            <a:r>
              <a:rPr lang="en-US" dirty="0" err="1"/>
              <a:t>kıldığım</a:t>
            </a:r>
            <a:r>
              <a:rPr lang="en-US" dirty="0"/>
              <a:t> </a:t>
            </a:r>
            <a:r>
              <a:rPr lang="en-US" dirty="0" err="1"/>
              <a:t>gibi</a:t>
            </a:r>
            <a:r>
              <a:rPr lang="en-US" dirty="0"/>
              <a:t> </a:t>
            </a:r>
            <a:r>
              <a:rPr lang="en-US" dirty="0" err="1"/>
              <a:t>kılın</a:t>
            </a:r>
            <a:r>
              <a:rPr lang="en-US" dirty="0"/>
              <a:t>.” </a:t>
            </a:r>
            <a:r>
              <a:rPr lang="en-US" dirty="0" err="1"/>
              <a:t>buyurarak</a:t>
            </a:r>
            <a:r>
              <a:rPr lang="en-US" dirty="0"/>
              <a:t> </a:t>
            </a:r>
            <a:r>
              <a:rPr lang="en-US" dirty="0" err="1"/>
              <a:t>namaz</a:t>
            </a:r>
            <a:r>
              <a:rPr lang="en-US" dirty="0"/>
              <a:t> </a:t>
            </a:r>
            <a:r>
              <a:rPr lang="en-US" dirty="0" err="1"/>
              <a:t>ibadetinin</a:t>
            </a:r>
            <a:r>
              <a:rPr lang="en-US" dirty="0"/>
              <a:t> </a:t>
            </a:r>
            <a:r>
              <a:rPr lang="en-US" dirty="0" err="1"/>
              <a:t>nasıl</a:t>
            </a:r>
            <a:r>
              <a:rPr lang="en-US" dirty="0"/>
              <a:t> </a:t>
            </a:r>
            <a:r>
              <a:rPr lang="en-US" dirty="0" err="1"/>
              <a:t>yerine</a:t>
            </a:r>
            <a:r>
              <a:rPr lang="en-US" dirty="0"/>
              <a:t> </a:t>
            </a:r>
            <a:r>
              <a:rPr lang="en-US" dirty="0" err="1" smtClean="0"/>
              <a:t>getirileceğini</a:t>
            </a:r>
            <a:r>
              <a:rPr lang="tr-TR" dirty="0" smtClean="0"/>
              <a:t> ö</a:t>
            </a:r>
            <a:r>
              <a:rPr lang="en-US" dirty="0" err="1" smtClean="0"/>
              <a:t>ğretmiştir</a:t>
            </a:r>
            <a:r>
              <a:rPr lang="en-US" dirty="0"/>
              <a:t>. </a:t>
            </a:r>
          </a:p>
          <a:p>
            <a:r>
              <a:rPr lang="en-US" b="1" dirty="0"/>
              <a:t>Bu </a:t>
            </a:r>
            <a:r>
              <a:rPr lang="en-US" b="1" dirty="0" err="1"/>
              <a:t>parçada</a:t>
            </a:r>
            <a:r>
              <a:rPr lang="en-US" b="1" dirty="0"/>
              <a:t> </a:t>
            </a:r>
            <a:r>
              <a:rPr lang="en-US" b="1" dirty="0" err="1"/>
              <a:t>aşağıdaki</a:t>
            </a:r>
            <a:r>
              <a:rPr lang="en-US" b="1" dirty="0"/>
              <a:t> </a:t>
            </a:r>
            <a:r>
              <a:rPr lang="en-US" b="1" dirty="0" err="1"/>
              <a:t>kaynaklardan</a:t>
            </a:r>
            <a:r>
              <a:rPr lang="en-US" b="1" dirty="0"/>
              <a:t> </a:t>
            </a:r>
            <a:r>
              <a:rPr lang="en-US" b="1" dirty="0" err="1"/>
              <a:t>hangisi</a:t>
            </a:r>
            <a:r>
              <a:rPr lang="en-US" b="1" dirty="0"/>
              <a:t> </a:t>
            </a:r>
            <a:r>
              <a:rPr lang="en-US" b="1" dirty="0" err="1"/>
              <a:t>vurgulanmaktadır</a:t>
            </a:r>
            <a:r>
              <a:rPr lang="en-US" b="1" dirty="0"/>
              <a:t>? </a:t>
            </a:r>
            <a:endParaRPr lang="en-US" dirty="0"/>
          </a:p>
          <a:p>
            <a:r>
              <a:rPr lang="tr-TR" dirty="0" smtClean="0"/>
              <a:t>A-</a:t>
            </a:r>
            <a:r>
              <a:rPr lang="en-US" dirty="0" err="1" smtClean="0"/>
              <a:t>Kur’an</a:t>
            </a:r>
            <a:r>
              <a:rPr lang="en-US" dirty="0" smtClean="0"/>
              <a:t> </a:t>
            </a:r>
            <a:endParaRPr lang="en-US" dirty="0"/>
          </a:p>
          <a:p>
            <a:r>
              <a:rPr lang="tr-TR" dirty="0" smtClean="0"/>
              <a:t>B-</a:t>
            </a:r>
            <a:r>
              <a:rPr lang="en-US" dirty="0" err="1" smtClean="0"/>
              <a:t>Sünnet</a:t>
            </a:r>
            <a:r>
              <a:rPr lang="en-US" dirty="0" smtClean="0"/>
              <a:t> </a:t>
            </a:r>
            <a:endParaRPr lang="en-US" dirty="0"/>
          </a:p>
          <a:p>
            <a:r>
              <a:rPr lang="tr-TR" dirty="0" smtClean="0"/>
              <a:t>C-</a:t>
            </a:r>
            <a:r>
              <a:rPr lang="en-US" dirty="0" err="1" smtClean="0"/>
              <a:t>İcma</a:t>
            </a:r>
            <a:r>
              <a:rPr lang="en-US" dirty="0" smtClean="0"/>
              <a:t> </a:t>
            </a:r>
            <a:endParaRPr lang="en-US" dirty="0"/>
          </a:p>
          <a:p>
            <a:r>
              <a:rPr lang="tr-TR" dirty="0" smtClean="0"/>
              <a:t>D-</a:t>
            </a:r>
            <a:r>
              <a:rPr lang="en-US" dirty="0" err="1" smtClean="0"/>
              <a:t>Tefsir</a:t>
            </a:r>
            <a:r>
              <a:rPr lang="tr-TR" dirty="0" smtClean="0"/>
              <a:t>                                          Cevap: B</a:t>
            </a:r>
            <a:endParaRPr lang="en-US" dirty="0"/>
          </a:p>
        </p:txBody>
      </p:sp>
      <p:sp>
        <p:nvSpPr>
          <p:cNvPr id="13" name="12 Metin kutusu"/>
          <p:cNvSpPr txBox="1"/>
          <p:nvPr/>
        </p:nvSpPr>
        <p:spPr>
          <a:xfrm>
            <a:off x="1043608" y="5013176"/>
            <a:ext cx="7632848" cy="1200329"/>
          </a:xfrm>
          <a:prstGeom prst="rect">
            <a:avLst/>
          </a:prstGeom>
          <a:noFill/>
        </p:spPr>
        <p:txBody>
          <a:bodyPr wrap="square" rtlCol="0">
            <a:spAutoFit/>
          </a:bodyPr>
          <a:lstStyle/>
          <a:p>
            <a:r>
              <a:rPr lang="tr-TR" dirty="0" smtClean="0"/>
              <a:t>Kavram bilgisi</a:t>
            </a:r>
          </a:p>
          <a:p>
            <a:r>
              <a:rPr lang="tr-TR" dirty="0" smtClean="0"/>
              <a:t>Analiz</a:t>
            </a:r>
          </a:p>
          <a:p>
            <a:r>
              <a:rPr lang="tr-TR" dirty="0" smtClean="0"/>
              <a:t>Okuduğunu anlama</a:t>
            </a:r>
          </a:p>
          <a:p>
            <a:r>
              <a:rPr lang="tr-TR" dirty="0" smtClean="0"/>
              <a:t>Sonuç çıkarma</a:t>
            </a:r>
            <a:endParaRPr lang="tr-TR" dirty="0"/>
          </a:p>
        </p:txBody>
      </p:sp>
    </p:spTree>
    <p:extLst>
      <p:ext uri="{BB962C8B-B14F-4D97-AF65-F5344CB8AC3E}">
        <p14:creationId xmlns:p14="http://schemas.microsoft.com/office/powerpoint/2010/main" val="4232121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20"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8" name="Metin kutusu 7">
            <a:extLst>
              <a:ext uri="{FF2B5EF4-FFF2-40B4-BE49-F238E27FC236}">
                <a16:creationId xmlns:a16="http://schemas.microsoft.com/office/drawing/2014/main" id="{295D9E35-5563-4011-8C85-203BD8497D8C}"/>
              </a:ext>
            </a:extLst>
          </p:cNvPr>
          <p:cNvSpPr txBox="1"/>
          <p:nvPr/>
        </p:nvSpPr>
        <p:spPr>
          <a:xfrm>
            <a:off x="480582" y="1051790"/>
            <a:ext cx="8496944" cy="461665"/>
          </a:xfrm>
          <a:prstGeom prst="rect">
            <a:avLst/>
          </a:prstGeom>
          <a:noFill/>
        </p:spPr>
        <p:txBody>
          <a:bodyPr wrap="square" rtlCol="0">
            <a:spAutoFit/>
          </a:bodyPr>
          <a:lstStyle/>
          <a:p>
            <a:pPr algn="ctr"/>
            <a:r>
              <a:rPr lang="tr-TR" sz="2400" b="1" dirty="0" smtClean="0">
                <a:solidFill>
                  <a:srgbClr val="FF0000"/>
                </a:solidFill>
              </a:rPr>
              <a:t>OCAK AYI SORULARI</a:t>
            </a:r>
            <a:endParaRPr lang="tr-TR" sz="2400" b="1" dirty="0">
              <a:solidFill>
                <a:srgbClr val="FF0000"/>
              </a:solidFill>
            </a:endParaRPr>
          </a:p>
        </p:txBody>
      </p:sp>
      <p:sp>
        <p:nvSpPr>
          <p:cNvPr id="9" name="Metin kutusu 8">
            <a:extLst>
              <a:ext uri="{FF2B5EF4-FFF2-40B4-BE49-F238E27FC236}">
                <a16:creationId xmlns:a16="http://schemas.microsoft.com/office/drawing/2014/main" id="{8C59594A-141E-474A-8C78-93B5412428F0}"/>
              </a:ext>
            </a:extLst>
          </p:cNvPr>
          <p:cNvSpPr txBox="1"/>
          <p:nvPr/>
        </p:nvSpPr>
        <p:spPr>
          <a:xfrm>
            <a:off x="683568" y="2132856"/>
            <a:ext cx="7776864" cy="2739211"/>
          </a:xfrm>
          <a:prstGeom prst="rect">
            <a:avLst/>
          </a:prstGeom>
          <a:noFill/>
        </p:spPr>
        <p:txBody>
          <a:bodyPr wrap="square" rtlCol="0">
            <a:spAutoFit/>
          </a:bodyPr>
          <a:lstStyle/>
          <a:p>
            <a:r>
              <a:rPr lang="en-US" dirty="0"/>
              <a:t>• </a:t>
            </a:r>
            <a:r>
              <a:rPr lang="en-US" dirty="0" err="1"/>
              <a:t>Bazı</a:t>
            </a:r>
            <a:r>
              <a:rPr lang="en-US" dirty="0"/>
              <a:t> </a:t>
            </a:r>
            <a:r>
              <a:rPr lang="en-US" dirty="0" err="1"/>
              <a:t>ibadetleri</a:t>
            </a:r>
            <a:r>
              <a:rPr lang="en-US" dirty="0"/>
              <a:t> </a:t>
            </a:r>
            <a:r>
              <a:rPr lang="en-US" dirty="0" err="1"/>
              <a:t>yerine</a:t>
            </a:r>
            <a:r>
              <a:rPr lang="en-US" dirty="0"/>
              <a:t> </a:t>
            </a:r>
            <a:r>
              <a:rPr lang="en-US" dirty="0" err="1"/>
              <a:t>getirebilmek</a:t>
            </a:r>
            <a:r>
              <a:rPr lang="en-US" dirty="0"/>
              <a:t> </a:t>
            </a:r>
            <a:r>
              <a:rPr lang="en-US" dirty="0" err="1"/>
              <a:t>için</a:t>
            </a:r>
            <a:r>
              <a:rPr lang="en-US" dirty="0"/>
              <a:t> </a:t>
            </a:r>
            <a:r>
              <a:rPr lang="en-US" dirty="0" err="1"/>
              <a:t>gerekli</a:t>
            </a:r>
            <a:r>
              <a:rPr lang="en-US" dirty="0"/>
              <a:t> </a:t>
            </a:r>
            <a:r>
              <a:rPr lang="en-US" dirty="0" err="1"/>
              <a:t>zenginlik</a:t>
            </a:r>
            <a:r>
              <a:rPr lang="en-US" dirty="0"/>
              <a:t> </a:t>
            </a:r>
            <a:r>
              <a:rPr lang="en-US" dirty="0" err="1"/>
              <a:t>ölçüsüdür</a:t>
            </a:r>
            <a:r>
              <a:rPr lang="en-US" dirty="0"/>
              <a:t>.</a:t>
            </a:r>
          </a:p>
          <a:p>
            <a:r>
              <a:rPr lang="en-US" dirty="0"/>
              <a:t>• </a:t>
            </a:r>
            <a:r>
              <a:rPr lang="en-US" dirty="0" err="1"/>
              <a:t>Zenginlerin</a:t>
            </a:r>
            <a:r>
              <a:rPr lang="en-US" dirty="0"/>
              <a:t> </a:t>
            </a:r>
            <a:r>
              <a:rPr lang="en-US" dirty="0" err="1"/>
              <a:t>yılda</a:t>
            </a:r>
            <a:r>
              <a:rPr lang="en-US" dirty="0"/>
              <a:t> </a:t>
            </a:r>
            <a:r>
              <a:rPr lang="en-US" dirty="0" err="1"/>
              <a:t>bir</a:t>
            </a:r>
            <a:r>
              <a:rPr lang="en-US" dirty="0"/>
              <a:t> </a:t>
            </a:r>
            <a:r>
              <a:rPr lang="en-US" dirty="0" err="1"/>
              <a:t>kez</a:t>
            </a:r>
            <a:r>
              <a:rPr lang="en-US" dirty="0"/>
              <a:t> </a:t>
            </a:r>
            <a:r>
              <a:rPr lang="en-US" dirty="0" err="1"/>
              <a:t>mallarının</a:t>
            </a:r>
            <a:r>
              <a:rPr lang="en-US" dirty="0"/>
              <a:t> belli </a:t>
            </a:r>
            <a:r>
              <a:rPr lang="en-US" dirty="0" err="1"/>
              <a:t>miktarını</a:t>
            </a:r>
            <a:r>
              <a:rPr lang="en-US" dirty="0"/>
              <a:t> </a:t>
            </a:r>
            <a:r>
              <a:rPr lang="en-US" dirty="0" err="1"/>
              <a:t>vererek</a:t>
            </a:r>
            <a:r>
              <a:rPr lang="en-US" dirty="0"/>
              <a:t> </a:t>
            </a:r>
            <a:r>
              <a:rPr lang="en-US" dirty="0" err="1"/>
              <a:t>yaptıkları</a:t>
            </a:r>
            <a:r>
              <a:rPr lang="en-US" dirty="0"/>
              <a:t> </a:t>
            </a:r>
            <a:r>
              <a:rPr lang="en-US" dirty="0" err="1"/>
              <a:t>ibadettir</a:t>
            </a:r>
            <a:r>
              <a:rPr lang="en-US" dirty="0"/>
              <a:t>.</a:t>
            </a:r>
          </a:p>
          <a:p>
            <a:r>
              <a:rPr lang="en-US" dirty="0"/>
              <a:t>• </a:t>
            </a:r>
            <a:r>
              <a:rPr lang="en-US" dirty="0" err="1"/>
              <a:t>Gücü</a:t>
            </a:r>
            <a:r>
              <a:rPr lang="en-US" dirty="0"/>
              <a:t> </a:t>
            </a:r>
            <a:r>
              <a:rPr lang="en-US" dirty="0" err="1"/>
              <a:t>yetenlerin</a:t>
            </a:r>
            <a:r>
              <a:rPr lang="en-US" dirty="0"/>
              <a:t> </a:t>
            </a:r>
            <a:r>
              <a:rPr lang="en-US" dirty="0" err="1"/>
              <a:t>ramazan</a:t>
            </a:r>
            <a:r>
              <a:rPr lang="en-US" dirty="0"/>
              <a:t> </a:t>
            </a:r>
            <a:r>
              <a:rPr lang="en-US" dirty="0" err="1"/>
              <a:t>ayının</a:t>
            </a:r>
            <a:r>
              <a:rPr lang="en-US" dirty="0"/>
              <a:t> </a:t>
            </a:r>
            <a:r>
              <a:rPr lang="en-US" dirty="0" err="1"/>
              <a:t>sonuna</a:t>
            </a:r>
            <a:r>
              <a:rPr lang="en-US" dirty="0"/>
              <a:t> </a:t>
            </a:r>
            <a:r>
              <a:rPr lang="en-US" dirty="0" err="1"/>
              <a:t>kadar</a:t>
            </a:r>
            <a:r>
              <a:rPr lang="en-US" dirty="0"/>
              <a:t> </a:t>
            </a:r>
            <a:r>
              <a:rPr lang="en-US" dirty="0" err="1"/>
              <a:t>vermekle</a:t>
            </a:r>
            <a:r>
              <a:rPr lang="en-US" dirty="0"/>
              <a:t> </a:t>
            </a:r>
            <a:r>
              <a:rPr lang="en-US" dirty="0" err="1"/>
              <a:t>yükümlü</a:t>
            </a:r>
            <a:r>
              <a:rPr lang="en-US" dirty="0"/>
              <a:t> </a:t>
            </a:r>
            <a:r>
              <a:rPr lang="en-US" dirty="0" err="1"/>
              <a:t>oldukları</a:t>
            </a:r>
            <a:r>
              <a:rPr lang="en-US" dirty="0"/>
              <a:t> </a:t>
            </a:r>
            <a:r>
              <a:rPr lang="en-US" dirty="0" err="1"/>
              <a:t>sadakadır</a:t>
            </a:r>
            <a:r>
              <a:rPr lang="en-US" dirty="0"/>
              <a:t>.</a:t>
            </a:r>
          </a:p>
          <a:p>
            <a:r>
              <a:rPr lang="en-US" b="1" dirty="0"/>
              <a:t>Bu </a:t>
            </a:r>
            <a:r>
              <a:rPr lang="en-US" b="1" dirty="0" err="1"/>
              <a:t>cümlelerde</a:t>
            </a:r>
            <a:r>
              <a:rPr lang="en-US" b="1" dirty="0"/>
              <a:t> </a:t>
            </a:r>
            <a:r>
              <a:rPr lang="en-US" b="1" dirty="0" err="1"/>
              <a:t>aşağıdakilerden</a:t>
            </a:r>
            <a:r>
              <a:rPr lang="en-US" b="1" dirty="0"/>
              <a:t> </a:t>
            </a:r>
            <a:r>
              <a:rPr lang="en-US" b="1" dirty="0" err="1"/>
              <a:t>hangisinin</a:t>
            </a:r>
            <a:r>
              <a:rPr lang="en-US" b="1" dirty="0"/>
              <a:t> </a:t>
            </a:r>
            <a:r>
              <a:rPr lang="en-US" b="1" dirty="0" err="1"/>
              <a:t>tanımına</a:t>
            </a:r>
            <a:r>
              <a:rPr lang="en-US" b="1" dirty="0"/>
              <a:t> </a:t>
            </a:r>
            <a:r>
              <a:rPr lang="en-US" b="1" dirty="0" err="1"/>
              <a:t>yer</a:t>
            </a:r>
            <a:r>
              <a:rPr lang="en-US" b="1" dirty="0"/>
              <a:t> </a:t>
            </a:r>
            <a:r>
              <a:rPr lang="en-US" b="1" dirty="0" err="1"/>
              <a:t>verilmemiştir</a:t>
            </a:r>
            <a:r>
              <a:rPr lang="en-US" b="1" dirty="0"/>
              <a:t>?</a:t>
            </a:r>
          </a:p>
          <a:p>
            <a:pPr marL="342900" indent="-342900">
              <a:buAutoNum type="alphaUcParenR"/>
            </a:pPr>
            <a:r>
              <a:rPr lang="fr-FR" dirty="0" err="1" smtClean="0"/>
              <a:t>Fitre</a:t>
            </a:r>
            <a:r>
              <a:rPr lang="fr-FR" dirty="0" smtClean="0"/>
              <a:t> </a:t>
            </a:r>
            <a:r>
              <a:rPr lang="tr-TR" dirty="0" smtClean="0"/>
              <a:t>      </a:t>
            </a:r>
            <a:r>
              <a:rPr lang="fr-FR" dirty="0" smtClean="0"/>
              <a:t>B</a:t>
            </a:r>
            <a:r>
              <a:rPr lang="fr-FR" dirty="0"/>
              <a:t>) </a:t>
            </a:r>
            <a:r>
              <a:rPr lang="fr-FR" dirty="0" err="1"/>
              <a:t>Fidye</a:t>
            </a:r>
            <a:r>
              <a:rPr lang="fr-FR" dirty="0"/>
              <a:t> </a:t>
            </a:r>
            <a:r>
              <a:rPr lang="tr-TR" dirty="0" smtClean="0"/>
              <a:t>           </a:t>
            </a:r>
            <a:r>
              <a:rPr lang="fr-FR" dirty="0" smtClean="0"/>
              <a:t>C</a:t>
            </a:r>
            <a:r>
              <a:rPr lang="fr-FR" dirty="0"/>
              <a:t>) </a:t>
            </a:r>
            <a:r>
              <a:rPr lang="fr-FR" dirty="0" err="1"/>
              <a:t>Nisap</a:t>
            </a:r>
            <a:r>
              <a:rPr lang="fr-FR" dirty="0"/>
              <a:t> </a:t>
            </a:r>
            <a:r>
              <a:rPr lang="tr-TR" dirty="0" smtClean="0"/>
              <a:t>               </a:t>
            </a:r>
            <a:r>
              <a:rPr lang="fr-FR" dirty="0" smtClean="0"/>
              <a:t>D</a:t>
            </a:r>
            <a:r>
              <a:rPr lang="fr-FR" dirty="0"/>
              <a:t>) </a:t>
            </a:r>
            <a:r>
              <a:rPr lang="fr-FR" dirty="0" err="1" smtClean="0"/>
              <a:t>Zekât</a:t>
            </a:r>
            <a:endParaRPr lang="tr-TR" dirty="0"/>
          </a:p>
          <a:p>
            <a:r>
              <a:rPr lang="tr-TR" sz="2800" dirty="0" smtClean="0"/>
              <a:t>Cevap: B</a:t>
            </a:r>
            <a:endParaRPr lang="tr-TR" sz="2800" dirty="0"/>
          </a:p>
        </p:txBody>
      </p:sp>
      <p:sp>
        <p:nvSpPr>
          <p:cNvPr id="16" name="15 Metin kutusu"/>
          <p:cNvSpPr txBox="1"/>
          <p:nvPr/>
        </p:nvSpPr>
        <p:spPr>
          <a:xfrm>
            <a:off x="827584" y="4869160"/>
            <a:ext cx="6912768" cy="1200329"/>
          </a:xfrm>
          <a:prstGeom prst="rect">
            <a:avLst/>
          </a:prstGeom>
          <a:noFill/>
        </p:spPr>
        <p:txBody>
          <a:bodyPr wrap="square" rtlCol="0">
            <a:spAutoFit/>
          </a:bodyPr>
          <a:lstStyle/>
          <a:p>
            <a:r>
              <a:rPr lang="tr-TR" dirty="0" smtClean="0"/>
              <a:t>SORUYU ÇÖZMEK İÇİN GEREKEN BECERİLER</a:t>
            </a:r>
          </a:p>
          <a:p>
            <a:endParaRPr lang="tr-TR" dirty="0" smtClean="0"/>
          </a:p>
          <a:p>
            <a:r>
              <a:rPr lang="tr-TR" dirty="0" smtClean="0"/>
              <a:t>Kavram bilgisi</a:t>
            </a:r>
          </a:p>
          <a:p>
            <a:endParaRPr lang="tr-TR" dirty="0"/>
          </a:p>
        </p:txBody>
      </p:sp>
    </p:spTree>
    <p:extLst>
      <p:ext uri="{BB962C8B-B14F-4D97-AF65-F5344CB8AC3E}">
        <p14:creationId xmlns:p14="http://schemas.microsoft.com/office/powerpoint/2010/main" val="2152571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19"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8" name="Metin kutusu 7">
            <a:extLst>
              <a:ext uri="{FF2B5EF4-FFF2-40B4-BE49-F238E27FC236}">
                <a16:creationId xmlns:a16="http://schemas.microsoft.com/office/drawing/2014/main" id="{295D9E35-5563-4011-8C85-203BD8497D8C}"/>
              </a:ext>
            </a:extLst>
          </p:cNvPr>
          <p:cNvSpPr txBox="1"/>
          <p:nvPr/>
        </p:nvSpPr>
        <p:spPr>
          <a:xfrm>
            <a:off x="480582" y="1051790"/>
            <a:ext cx="8496944" cy="461665"/>
          </a:xfrm>
          <a:prstGeom prst="rect">
            <a:avLst/>
          </a:prstGeom>
          <a:noFill/>
        </p:spPr>
        <p:txBody>
          <a:bodyPr wrap="square" rtlCol="0">
            <a:spAutoFit/>
          </a:bodyPr>
          <a:lstStyle/>
          <a:p>
            <a:pPr algn="ctr"/>
            <a:r>
              <a:rPr lang="tr-TR" sz="2400" b="1" dirty="0" smtClean="0">
                <a:solidFill>
                  <a:srgbClr val="FF0000"/>
                </a:solidFill>
              </a:rPr>
              <a:t>OCAK AYI SORULARI</a:t>
            </a:r>
            <a:endParaRPr lang="tr-TR" sz="2400" b="1" dirty="0">
              <a:solidFill>
                <a:srgbClr val="FF0000"/>
              </a:solidFill>
            </a:endParaRPr>
          </a:p>
        </p:txBody>
      </p:sp>
      <p:sp>
        <p:nvSpPr>
          <p:cNvPr id="9" name="Metin kutusu 8">
            <a:extLst>
              <a:ext uri="{FF2B5EF4-FFF2-40B4-BE49-F238E27FC236}">
                <a16:creationId xmlns:a16="http://schemas.microsoft.com/office/drawing/2014/main" id="{8C59594A-141E-474A-8C78-93B5412428F0}"/>
              </a:ext>
            </a:extLst>
          </p:cNvPr>
          <p:cNvSpPr txBox="1"/>
          <p:nvPr/>
        </p:nvSpPr>
        <p:spPr>
          <a:xfrm>
            <a:off x="683568" y="2132856"/>
            <a:ext cx="7776864" cy="4555093"/>
          </a:xfrm>
          <a:prstGeom prst="rect">
            <a:avLst/>
          </a:prstGeom>
          <a:noFill/>
        </p:spPr>
        <p:txBody>
          <a:bodyPr wrap="square" rtlCol="0">
            <a:spAutoFit/>
          </a:bodyPr>
          <a:lstStyle/>
          <a:p>
            <a:r>
              <a:rPr lang="en-US" dirty="0"/>
              <a:t>“</a:t>
            </a:r>
            <a:r>
              <a:rPr lang="en-US" dirty="0" err="1"/>
              <a:t>Bir</a:t>
            </a:r>
            <a:r>
              <a:rPr lang="en-US" dirty="0"/>
              <a:t> </a:t>
            </a:r>
            <a:r>
              <a:rPr lang="en-US" dirty="0" err="1"/>
              <a:t>insan</a:t>
            </a:r>
            <a:r>
              <a:rPr lang="en-US" dirty="0"/>
              <a:t> </a:t>
            </a:r>
            <a:r>
              <a:rPr lang="en-US" dirty="0" err="1"/>
              <a:t>öldüğünde</a:t>
            </a:r>
            <a:r>
              <a:rPr lang="en-US" dirty="0"/>
              <a:t> </a:t>
            </a:r>
            <a:r>
              <a:rPr lang="en-US" dirty="0" err="1"/>
              <a:t>şu</a:t>
            </a:r>
            <a:r>
              <a:rPr lang="en-US" dirty="0"/>
              <a:t> </a:t>
            </a:r>
            <a:r>
              <a:rPr lang="en-US" dirty="0" err="1"/>
              <a:t>üç</a:t>
            </a:r>
            <a:r>
              <a:rPr lang="en-US" dirty="0"/>
              <a:t> </a:t>
            </a:r>
            <a:r>
              <a:rPr lang="en-US" dirty="0" err="1"/>
              <a:t>şey</a:t>
            </a:r>
            <a:r>
              <a:rPr lang="en-US" dirty="0"/>
              <a:t> </a:t>
            </a:r>
            <a:r>
              <a:rPr lang="en-US" dirty="0" err="1"/>
              <a:t>dışında</a:t>
            </a:r>
            <a:r>
              <a:rPr lang="en-US" dirty="0"/>
              <a:t> </a:t>
            </a:r>
            <a:r>
              <a:rPr lang="en-US" dirty="0" err="1"/>
              <a:t>amel</a:t>
            </a:r>
            <a:r>
              <a:rPr lang="en-US" dirty="0"/>
              <a:t> </a:t>
            </a:r>
            <a:r>
              <a:rPr lang="en-US" dirty="0" err="1"/>
              <a:t>defteri</a:t>
            </a:r>
            <a:r>
              <a:rPr lang="en-US" dirty="0"/>
              <a:t> </a:t>
            </a:r>
            <a:r>
              <a:rPr lang="en-US" dirty="0" err="1"/>
              <a:t>kapanır</a:t>
            </a:r>
            <a:r>
              <a:rPr lang="en-US" dirty="0"/>
              <a:t>: </a:t>
            </a:r>
            <a:r>
              <a:rPr lang="en-US" dirty="0" err="1"/>
              <a:t>Kalıcı</a:t>
            </a:r>
            <a:r>
              <a:rPr lang="en-US" dirty="0"/>
              <a:t> </a:t>
            </a:r>
            <a:r>
              <a:rPr lang="en-US" dirty="0" err="1"/>
              <a:t>hayır</a:t>
            </a:r>
            <a:r>
              <a:rPr lang="en-US" dirty="0"/>
              <a:t> </a:t>
            </a:r>
            <a:r>
              <a:rPr lang="en-US" dirty="0" err="1"/>
              <a:t>işleri</a:t>
            </a:r>
            <a:r>
              <a:rPr lang="en-US" dirty="0"/>
              <a:t>, </a:t>
            </a:r>
            <a:r>
              <a:rPr lang="en-US" dirty="0" err="1"/>
              <a:t>faydalanılan</a:t>
            </a:r>
            <a:r>
              <a:rPr lang="en-US" dirty="0"/>
              <a:t> </a:t>
            </a:r>
            <a:r>
              <a:rPr lang="en-US" dirty="0" err="1"/>
              <a:t>ilim</a:t>
            </a:r>
            <a:r>
              <a:rPr lang="en-US" dirty="0"/>
              <a:t> </a:t>
            </a:r>
            <a:r>
              <a:rPr lang="en-US" dirty="0" err="1"/>
              <a:t>ve</a:t>
            </a:r>
            <a:r>
              <a:rPr lang="en-US" dirty="0"/>
              <a:t> </a:t>
            </a:r>
            <a:r>
              <a:rPr lang="en-US" dirty="0" err="1"/>
              <a:t>kendisine</a:t>
            </a:r>
            <a:r>
              <a:rPr lang="en-US" dirty="0"/>
              <a:t> </a:t>
            </a:r>
            <a:r>
              <a:rPr lang="en-US" dirty="0" err="1"/>
              <a:t>dua</a:t>
            </a:r>
            <a:r>
              <a:rPr lang="en-US" dirty="0"/>
              <a:t> </a:t>
            </a:r>
            <a:r>
              <a:rPr lang="en-US" dirty="0" err="1"/>
              <a:t>eden</a:t>
            </a:r>
            <a:endParaRPr lang="en-US" dirty="0"/>
          </a:p>
          <a:p>
            <a:r>
              <a:rPr lang="en-US" dirty="0" err="1"/>
              <a:t>hayırlı</a:t>
            </a:r>
            <a:r>
              <a:rPr lang="en-US" dirty="0"/>
              <a:t> </a:t>
            </a:r>
            <a:r>
              <a:rPr lang="en-US" dirty="0" err="1"/>
              <a:t>evlat</a:t>
            </a:r>
            <a:r>
              <a:rPr lang="en-US" dirty="0"/>
              <a:t>.”</a:t>
            </a:r>
          </a:p>
          <a:p>
            <a:r>
              <a:rPr lang="en-US" b="1" dirty="0" err="1"/>
              <a:t>Hadisteki</a:t>
            </a:r>
            <a:r>
              <a:rPr lang="en-US" b="1" dirty="0"/>
              <a:t> </a:t>
            </a:r>
            <a:r>
              <a:rPr lang="en-US" b="1" dirty="0" err="1"/>
              <a:t>altı</a:t>
            </a:r>
            <a:r>
              <a:rPr lang="en-US" b="1" dirty="0"/>
              <a:t> </a:t>
            </a:r>
            <a:r>
              <a:rPr lang="en-US" b="1" dirty="0" err="1"/>
              <a:t>çizili</a:t>
            </a:r>
            <a:r>
              <a:rPr lang="en-US" b="1" dirty="0"/>
              <a:t> </a:t>
            </a:r>
            <a:r>
              <a:rPr lang="en-US" b="1" dirty="0" err="1"/>
              <a:t>bölüm</a:t>
            </a:r>
            <a:r>
              <a:rPr lang="en-US" b="1" dirty="0"/>
              <a:t> </a:t>
            </a:r>
            <a:r>
              <a:rPr lang="en-US" b="1" dirty="0" err="1"/>
              <a:t>aşağıdaki</a:t>
            </a:r>
            <a:r>
              <a:rPr lang="en-US" b="1" dirty="0"/>
              <a:t> </a:t>
            </a:r>
            <a:r>
              <a:rPr lang="en-US" b="1" dirty="0" err="1"/>
              <a:t>kavramlardan</a:t>
            </a:r>
            <a:r>
              <a:rPr lang="en-US" b="1" dirty="0"/>
              <a:t> </a:t>
            </a:r>
            <a:r>
              <a:rPr lang="en-US" b="1" dirty="0" err="1"/>
              <a:t>hangisiyle</a:t>
            </a:r>
            <a:r>
              <a:rPr lang="en-US" b="1" dirty="0"/>
              <a:t> </a:t>
            </a:r>
            <a:r>
              <a:rPr lang="en-US" b="1" dirty="0" err="1"/>
              <a:t>ifade</a:t>
            </a:r>
            <a:r>
              <a:rPr lang="en-US" b="1" dirty="0"/>
              <a:t> </a:t>
            </a:r>
            <a:r>
              <a:rPr lang="en-US" b="1" dirty="0" err="1"/>
              <a:t>edilir</a:t>
            </a:r>
            <a:r>
              <a:rPr lang="en-US" b="1" dirty="0"/>
              <a:t>?</a:t>
            </a:r>
          </a:p>
          <a:p>
            <a:r>
              <a:rPr lang="en-US" dirty="0"/>
              <a:t>A) </a:t>
            </a:r>
            <a:r>
              <a:rPr lang="en-US" dirty="0" err="1"/>
              <a:t>Sadaka-i</a:t>
            </a:r>
            <a:r>
              <a:rPr lang="en-US" dirty="0"/>
              <a:t> </a:t>
            </a:r>
            <a:r>
              <a:rPr lang="en-US" dirty="0" err="1" smtClean="0"/>
              <a:t>fıtr</a:t>
            </a:r>
            <a:r>
              <a:rPr lang="tr-TR" dirty="0" smtClean="0"/>
              <a:t>         </a:t>
            </a:r>
            <a:r>
              <a:rPr lang="en-US" dirty="0" smtClean="0"/>
              <a:t> </a:t>
            </a:r>
            <a:r>
              <a:rPr lang="en-US" dirty="0"/>
              <a:t>B) </a:t>
            </a:r>
            <a:r>
              <a:rPr lang="en-US" dirty="0" err="1"/>
              <a:t>Sadaka-i</a:t>
            </a:r>
            <a:r>
              <a:rPr lang="en-US" dirty="0"/>
              <a:t> </a:t>
            </a:r>
            <a:r>
              <a:rPr lang="en-US" dirty="0" err="1"/>
              <a:t>cariye</a:t>
            </a:r>
            <a:endParaRPr lang="en-US" dirty="0"/>
          </a:p>
          <a:p>
            <a:r>
              <a:rPr lang="en-US" dirty="0"/>
              <a:t>C) </a:t>
            </a:r>
            <a:r>
              <a:rPr lang="en-US" dirty="0" err="1"/>
              <a:t>İnfak</a:t>
            </a:r>
            <a:r>
              <a:rPr lang="en-US" dirty="0"/>
              <a:t> </a:t>
            </a:r>
            <a:r>
              <a:rPr lang="tr-TR" dirty="0" smtClean="0"/>
              <a:t>                     </a:t>
            </a:r>
            <a:r>
              <a:rPr lang="en-US" dirty="0" smtClean="0"/>
              <a:t>D</a:t>
            </a:r>
            <a:r>
              <a:rPr lang="en-US" dirty="0"/>
              <a:t>) </a:t>
            </a:r>
            <a:r>
              <a:rPr lang="en-US" dirty="0" err="1" smtClean="0"/>
              <a:t>Zekât</a:t>
            </a:r>
            <a:endParaRPr lang="tr-TR" dirty="0" smtClean="0"/>
          </a:p>
          <a:p>
            <a:endParaRPr lang="tr-TR" sz="2800" dirty="0"/>
          </a:p>
          <a:p>
            <a:r>
              <a:rPr lang="tr-TR" sz="2800" dirty="0" smtClean="0"/>
              <a:t>Cevap: B</a:t>
            </a:r>
          </a:p>
          <a:p>
            <a:endParaRPr lang="tr-TR" sz="2800" dirty="0"/>
          </a:p>
          <a:p>
            <a:r>
              <a:rPr lang="tr-TR" sz="2000" dirty="0" smtClean="0"/>
              <a:t>Kavram bilgisi</a:t>
            </a:r>
          </a:p>
          <a:p>
            <a:r>
              <a:rPr lang="tr-TR" sz="2000" dirty="0" smtClean="0"/>
              <a:t>Okuduğunu anlama</a:t>
            </a:r>
          </a:p>
          <a:p>
            <a:r>
              <a:rPr lang="tr-TR" sz="2000" dirty="0" smtClean="0"/>
              <a:t>Analiz </a:t>
            </a:r>
          </a:p>
          <a:p>
            <a:r>
              <a:rPr lang="tr-TR" sz="2000" dirty="0" smtClean="0"/>
              <a:t>karşılaştırma</a:t>
            </a:r>
            <a:endParaRPr lang="tr-TR" sz="2000" dirty="0"/>
          </a:p>
        </p:txBody>
      </p:sp>
    </p:spTree>
    <p:extLst>
      <p:ext uri="{BB962C8B-B14F-4D97-AF65-F5344CB8AC3E}">
        <p14:creationId xmlns:p14="http://schemas.microsoft.com/office/powerpoint/2010/main" val="2959834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19"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8" name="Metin kutusu 7">
            <a:extLst>
              <a:ext uri="{FF2B5EF4-FFF2-40B4-BE49-F238E27FC236}">
                <a16:creationId xmlns:a16="http://schemas.microsoft.com/office/drawing/2014/main" id="{295D9E35-5563-4011-8C85-203BD8497D8C}"/>
              </a:ext>
            </a:extLst>
          </p:cNvPr>
          <p:cNvSpPr txBox="1"/>
          <p:nvPr/>
        </p:nvSpPr>
        <p:spPr>
          <a:xfrm>
            <a:off x="480582" y="1051790"/>
            <a:ext cx="8496944" cy="461665"/>
          </a:xfrm>
          <a:prstGeom prst="rect">
            <a:avLst/>
          </a:prstGeom>
          <a:noFill/>
        </p:spPr>
        <p:txBody>
          <a:bodyPr wrap="square" rtlCol="0">
            <a:spAutoFit/>
          </a:bodyPr>
          <a:lstStyle/>
          <a:p>
            <a:pPr algn="ctr"/>
            <a:r>
              <a:rPr lang="tr-TR" sz="2400" b="1" dirty="0" smtClean="0">
                <a:solidFill>
                  <a:srgbClr val="FF0000"/>
                </a:solidFill>
              </a:rPr>
              <a:t>ŞUBAT AYI SORULARI</a:t>
            </a:r>
            <a:endParaRPr lang="tr-TR" sz="2400" b="1" dirty="0">
              <a:solidFill>
                <a:srgbClr val="FF0000"/>
              </a:solidFill>
            </a:endParaRPr>
          </a:p>
        </p:txBody>
      </p:sp>
      <p:sp>
        <p:nvSpPr>
          <p:cNvPr id="9" name="Metin kutusu 8">
            <a:extLst>
              <a:ext uri="{FF2B5EF4-FFF2-40B4-BE49-F238E27FC236}">
                <a16:creationId xmlns:a16="http://schemas.microsoft.com/office/drawing/2014/main" id="{8C59594A-141E-474A-8C78-93B5412428F0}"/>
              </a:ext>
            </a:extLst>
          </p:cNvPr>
          <p:cNvSpPr txBox="1"/>
          <p:nvPr/>
        </p:nvSpPr>
        <p:spPr>
          <a:xfrm>
            <a:off x="683568" y="2132856"/>
            <a:ext cx="7776864" cy="4093428"/>
          </a:xfrm>
          <a:prstGeom prst="rect">
            <a:avLst/>
          </a:prstGeom>
          <a:noFill/>
        </p:spPr>
        <p:txBody>
          <a:bodyPr wrap="square" rtlCol="0">
            <a:spAutoFit/>
          </a:bodyPr>
          <a:lstStyle/>
          <a:p>
            <a:r>
              <a:rPr lang="en-US" dirty="0"/>
              <a:t>I. </a:t>
            </a:r>
            <a:r>
              <a:rPr lang="en-US" dirty="0" err="1"/>
              <a:t>Akraba</a:t>
            </a:r>
            <a:r>
              <a:rPr lang="en-US" dirty="0"/>
              <a:t> </a:t>
            </a:r>
            <a:r>
              <a:rPr lang="en-US" dirty="0" err="1"/>
              <a:t>ve</a:t>
            </a:r>
            <a:r>
              <a:rPr lang="en-US" dirty="0"/>
              <a:t> </a:t>
            </a:r>
            <a:r>
              <a:rPr lang="en-US" dirty="0" err="1"/>
              <a:t>komşularla</a:t>
            </a:r>
            <a:r>
              <a:rPr lang="en-US" dirty="0"/>
              <a:t> </a:t>
            </a:r>
            <a:r>
              <a:rPr lang="en-US" dirty="0" err="1"/>
              <a:t>iyi</a:t>
            </a:r>
            <a:r>
              <a:rPr lang="en-US" dirty="0"/>
              <a:t> </a:t>
            </a:r>
            <a:r>
              <a:rPr lang="en-US" dirty="0" err="1"/>
              <a:t>ilişkiler</a:t>
            </a:r>
            <a:r>
              <a:rPr lang="en-US" dirty="0"/>
              <a:t> </a:t>
            </a:r>
            <a:r>
              <a:rPr lang="en-US" dirty="0" err="1"/>
              <a:t>kurulması</a:t>
            </a:r>
            <a:endParaRPr lang="en-US" dirty="0"/>
          </a:p>
          <a:p>
            <a:r>
              <a:rPr lang="en-US" dirty="0"/>
              <a:t>II. </a:t>
            </a:r>
            <a:r>
              <a:rPr lang="en-US" dirty="0" err="1"/>
              <a:t>Yardımlaşma</a:t>
            </a:r>
            <a:r>
              <a:rPr lang="en-US" dirty="0"/>
              <a:t> </a:t>
            </a:r>
            <a:r>
              <a:rPr lang="en-US" dirty="0" err="1"/>
              <a:t>ve</a:t>
            </a:r>
            <a:r>
              <a:rPr lang="en-US" dirty="0"/>
              <a:t> </a:t>
            </a:r>
            <a:r>
              <a:rPr lang="en-US" dirty="0" err="1"/>
              <a:t>dayanışma</a:t>
            </a:r>
            <a:r>
              <a:rPr lang="en-US" dirty="0"/>
              <a:t> </a:t>
            </a:r>
            <a:r>
              <a:rPr lang="en-US" dirty="0" err="1"/>
              <a:t>içinde</a:t>
            </a:r>
            <a:r>
              <a:rPr lang="en-US" dirty="0"/>
              <a:t> </a:t>
            </a:r>
            <a:r>
              <a:rPr lang="en-US" dirty="0" err="1"/>
              <a:t>olunması</a:t>
            </a:r>
            <a:endParaRPr lang="en-US" dirty="0"/>
          </a:p>
          <a:p>
            <a:r>
              <a:rPr lang="en-US" dirty="0"/>
              <a:t>III. </a:t>
            </a:r>
            <a:r>
              <a:rPr lang="en-US" dirty="0" err="1"/>
              <a:t>İnsanlar</a:t>
            </a:r>
            <a:r>
              <a:rPr lang="en-US" dirty="0"/>
              <a:t> </a:t>
            </a:r>
            <a:r>
              <a:rPr lang="en-US" dirty="0" err="1"/>
              <a:t>arasında</a:t>
            </a:r>
            <a:r>
              <a:rPr lang="en-US" dirty="0"/>
              <a:t> </a:t>
            </a:r>
            <a:r>
              <a:rPr lang="en-US" dirty="0" err="1"/>
              <a:t>adalet</a:t>
            </a:r>
            <a:r>
              <a:rPr lang="en-US" dirty="0"/>
              <a:t> </a:t>
            </a:r>
            <a:r>
              <a:rPr lang="en-US" dirty="0" err="1"/>
              <a:t>ve</a:t>
            </a:r>
            <a:r>
              <a:rPr lang="en-US" dirty="0"/>
              <a:t> </a:t>
            </a:r>
            <a:r>
              <a:rPr lang="en-US" dirty="0" err="1"/>
              <a:t>barışın</a:t>
            </a:r>
            <a:r>
              <a:rPr lang="en-US" dirty="0"/>
              <a:t> </a:t>
            </a:r>
            <a:r>
              <a:rPr lang="en-US" dirty="0" err="1"/>
              <a:t>tesis</a:t>
            </a:r>
            <a:r>
              <a:rPr lang="en-US" dirty="0"/>
              <a:t> </a:t>
            </a:r>
            <a:r>
              <a:rPr lang="en-US" dirty="0" err="1"/>
              <a:t>edilmesi</a:t>
            </a:r>
            <a:endParaRPr lang="en-US" dirty="0"/>
          </a:p>
          <a:p>
            <a:r>
              <a:rPr lang="en-US" dirty="0"/>
              <a:t>IV. </a:t>
            </a:r>
            <a:r>
              <a:rPr lang="en-US" dirty="0" err="1"/>
              <a:t>Evrenin</a:t>
            </a:r>
            <a:r>
              <a:rPr lang="en-US" dirty="0"/>
              <a:t> </a:t>
            </a:r>
            <a:r>
              <a:rPr lang="en-US" dirty="0" err="1"/>
              <a:t>işleyişinin</a:t>
            </a:r>
            <a:r>
              <a:rPr lang="en-US" dirty="0"/>
              <a:t> </a:t>
            </a:r>
            <a:r>
              <a:rPr lang="en-US" dirty="0" err="1"/>
              <a:t>incelenip</a:t>
            </a:r>
            <a:r>
              <a:rPr lang="en-US" dirty="0"/>
              <a:t> </a:t>
            </a:r>
            <a:r>
              <a:rPr lang="en-US" dirty="0" err="1"/>
              <a:t>bundan</a:t>
            </a:r>
            <a:r>
              <a:rPr lang="en-US" dirty="0"/>
              <a:t> </a:t>
            </a:r>
            <a:r>
              <a:rPr lang="en-US" dirty="0" err="1"/>
              <a:t>sonuçlar</a:t>
            </a:r>
            <a:r>
              <a:rPr lang="en-US" dirty="0"/>
              <a:t> </a:t>
            </a:r>
            <a:r>
              <a:rPr lang="en-US" dirty="0" err="1"/>
              <a:t>çıkarılması</a:t>
            </a:r>
            <a:endParaRPr lang="en-US" dirty="0"/>
          </a:p>
          <a:p>
            <a:r>
              <a:rPr lang="en-US" b="1" dirty="0" err="1"/>
              <a:t>Numaralanmış</a:t>
            </a:r>
            <a:r>
              <a:rPr lang="en-US" b="1" dirty="0"/>
              <a:t> </a:t>
            </a:r>
            <a:r>
              <a:rPr lang="en-US" b="1" dirty="0" err="1"/>
              <a:t>ifadelerden</a:t>
            </a:r>
            <a:r>
              <a:rPr lang="en-US" b="1" dirty="0"/>
              <a:t> </a:t>
            </a:r>
            <a:r>
              <a:rPr lang="en-US" b="1" dirty="0" err="1"/>
              <a:t>hangileri</a:t>
            </a:r>
            <a:r>
              <a:rPr lang="en-US" b="1" dirty="0"/>
              <a:t> </a:t>
            </a:r>
            <a:r>
              <a:rPr lang="en-US" b="1" dirty="0" err="1"/>
              <a:t>dinin</a:t>
            </a:r>
            <a:r>
              <a:rPr lang="en-US" b="1" dirty="0"/>
              <a:t> </a:t>
            </a:r>
            <a:r>
              <a:rPr lang="en-US" b="1" dirty="0" err="1"/>
              <a:t>toplumla</a:t>
            </a:r>
            <a:r>
              <a:rPr lang="en-US" b="1" dirty="0"/>
              <a:t> </a:t>
            </a:r>
            <a:r>
              <a:rPr lang="en-US" b="1" dirty="0" err="1"/>
              <a:t>ilgili</a:t>
            </a:r>
            <a:r>
              <a:rPr lang="en-US" b="1" dirty="0"/>
              <a:t> </a:t>
            </a:r>
            <a:r>
              <a:rPr lang="en-US" b="1" dirty="0" err="1"/>
              <a:t>tavsiyeleri</a:t>
            </a:r>
            <a:r>
              <a:rPr lang="en-US" b="1" dirty="0"/>
              <a:t> </a:t>
            </a:r>
            <a:r>
              <a:rPr lang="en-US" b="1" dirty="0" err="1"/>
              <a:t>kapsamında</a:t>
            </a:r>
            <a:r>
              <a:rPr lang="en-US" b="1" dirty="0"/>
              <a:t> </a:t>
            </a:r>
            <a:r>
              <a:rPr lang="en-US" b="1" dirty="0" err="1"/>
              <a:t>değerlendirilir</a:t>
            </a:r>
            <a:r>
              <a:rPr lang="en-US" b="1" dirty="0"/>
              <a:t>?</a:t>
            </a:r>
          </a:p>
          <a:p>
            <a:r>
              <a:rPr lang="es-ES" dirty="0"/>
              <a:t>A) II ve III. </a:t>
            </a:r>
            <a:r>
              <a:rPr lang="tr-TR" dirty="0" smtClean="0"/>
              <a:t>                                 </a:t>
            </a:r>
            <a:r>
              <a:rPr lang="es-ES" dirty="0" smtClean="0"/>
              <a:t>B</a:t>
            </a:r>
            <a:r>
              <a:rPr lang="es-ES" dirty="0"/>
              <a:t>) III ve IV.</a:t>
            </a:r>
          </a:p>
          <a:p>
            <a:r>
              <a:rPr lang="nn-NO" dirty="0"/>
              <a:t>C) I, II ve III. </a:t>
            </a:r>
            <a:r>
              <a:rPr lang="tr-TR" dirty="0" smtClean="0"/>
              <a:t>                              </a:t>
            </a:r>
            <a:r>
              <a:rPr lang="nn-NO" dirty="0" smtClean="0"/>
              <a:t>D</a:t>
            </a:r>
            <a:r>
              <a:rPr lang="nn-NO" dirty="0"/>
              <a:t>) I, II, III ve IV</a:t>
            </a:r>
            <a:r>
              <a:rPr lang="nn-NO" dirty="0" smtClean="0"/>
              <a:t>.</a:t>
            </a:r>
            <a:endParaRPr lang="tr-TR" dirty="0" smtClean="0"/>
          </a:p>
          <a:p>
            <a:r>
              <a:rPr lang="tr-TR" sz="2800" dirty="0" smtClean="0"/>
              <a:t>Cevap: C</a:t>
            </a:r>
          </a:p>
          <a:p>
            <a:r>
              <a:rPr lang="tr-TR" sz="2800" dirty="0" smtClean="0"/>
              <a:t> </a:t>
            </a:r>
          </a:p>
          <a:p>
            <a:r>
              <a:rPr lang="tr-TR" sz="2000" dirty="0" smtClean="0"/>
              <a:t>Okuduğunu anlama</a:t>
            </a:r>
          </a:p>
          <a:p>
            <a:r>
              <a:rPr lang="tr-TR" sz="2000" dirty="0" smtClean="0"/>
              <a:t>Karşılaştırma yapma(Toplumsal-Bireysel)</a:t>
            </a:r>
          </a:p>
          <a:p>
            <a:r>
              <a:rPr lang="tr-TR" sz="2000" dirty="0" smtClean="0"/>
              <a:t>Analiz </a:t>
            </a:r>
            <a:endParaRPr lang="tr-TR" sz="2000" dirty="0"/>
          </a:p>
        </p:txBody>
      </p:sp>
    </p:spTree>
    <p:extLst>
      <p:ext uri="{BB962C8B-B14F-4D97-AF65-F5344CB8AC3E}">
        <p14:creationId xmlns:p14="http://schemas.microsoft.com/office/powerpoint/2010/main" val="2959834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19"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8" name="Metin kutusu 7">
            <a:extLst>
              <a:ext uri="{FF2B5EF4-FFF2-40B4-BE49-F238E27FC236}">
                <a16:creationId xmlns:a16="http://schemas.microsoft.com/office/drawing/2014/main" id="{295D9E35-5563-4011-8C85-203BD8497D8C}"/>
              </a:ext>
            </a:extLst>
          </p:cNvPr>
          <p:cNvSpPr txBox="1"/>
          <p:nvPr/>
        </p:nvSpPr>
        <p:spPr>
          <a:xfrm>
            <a:off x="480582" y="1051790"/>
            <a:ext cx="8496944" cy="461665"/>
          </a:xfrm>
          <a:prstGeom prst="rect">
            <a:avLst/>
          </a:prstGeom>
          <a:noFill/>
        </p:spPr>
        <p:txBody>
          <a:bodyPr wrap="square" rtlCol="0">
            <a:spAutoFit/>
          </a:bodyPr>
          <a:lstStyle/>
          <a:p>
            <a:pPr algn="ctr"/>
            <a:r>
              <a:rPr lang="tr-TR" sz="2400" b="1" dirty="0" smtClean="0">
                <a:solidFill>
                  <a:srgbClr val="FF0000"/>
                </a:solidFill>
              </a:rPr>
              <a:t>ŞUBAT  AYI SORULARI</a:t>
            </a:r>
            <a:endParaRPr lang="tr-TR" sz="2400" b="1" dirty="0">
              <a:solidFill>
                <a:srgbClr val="FF0000"/>
              </a:solidFill>
            </a:endParaRPr>
          </a:p>
        </p:txBody>
      </p:sp>
      <p:sp>
        <p:nvSpPr>
          <p:cNvPr id="9" name="Metin kutusu 8">
            <a:extLst>
              <a:ext uri="{FF2B5EF4-FFF2-40B4-BE49-F238E27FC236}">
                <a16:creationId xmlns:a16="http://schemas.microsoft.com/office/drawing/2014/main" id="{8C59594A-141E-474A-8C78-93B5412428F0}"/>
              </a:ext>
            </a:extLst>
          </p:cNvPr>
          <p:cNvSpPr txBox="1"/>
          <p:nvPr/>
        </p:nvSpPr>
        <p:spPr>
          <a:xfrm>
            <a:off x="683568" y="2132856"/>
            <a:ext cx="7776864" cy="2739211"/>
          </a:xfrm>
          <a:prstGeom prst="rect">
            <a:avLst/>
          </a:prstGeom>
          <a:noFill/>
        </p:spPr>
        <p:txBody>
          <a:bodyPr wrap="square" rtlCol="0">
            <a:spAutoFit/>
          </a:bodyPr>
          <a:lstStyle/>
          <a:p>
            <a:r>
              <a:rPr lang="en-US" dirty="0" err="1"/>
              <a:t>Semih</a:t>
            </a:r>
            <a:r>
              <a:rPr lang="en-US" dirty="0"/>
              <a:t> </a:t>
            </a:r>
            <a:r>
              <a:rPr lang="en-US" dirty="0" err="1"/>
              <a:t>Bey’in</a:t>
            </a:r>
            <a:r>
              <a:rPr lang="en-US" dirty="0"/>
              <a:t> 100 gr </a:t>
            </a:r>
            <a:r>
              <a:rPr lang="en-US" dirty="0" err="1"/>
              <a:t>altını</a:t>
            </a:r>
            <a:r>
              <a:rPr lang="en-US" dirty="0"/>
              <a:t> </a:t>
            </a:r>
            <a:r>
              <a:rPr lang="en-US" dirty="0" err="1"/>
              <a:t>bulunmaktadır</a:t>
            </a:r>
            <a:r>
              <a:rPr lang="en-US" dirty="0"/>
              <a:t>. Bu </a:t>
            </a:r>
            <a:r>
              <a:rPr lang="en-US" dirty="0" err="1"/>
              <a:t>malın</a:t>
            </a:r>
            <a:r>
              <a:rPr lang="en-US" dirty="0"/>
              <a:t> </a:t>
            </a:r>
            <a:r>
              <a:rPr lang="en-US" dirty="0" err="1"/>
              <a:t>zekâtını</a:t>
            </a:r>
            <a:r>
              <a:rPr lang="en-US" dirty="0"/>
              <a:t>, </a:t>
            </a:r>
            <a:r>
              <a:rPr lang="en-US" dirty="0" err="1"/>
              <a:t>ihtiyaç</a:t>
            </a:r>
            <a:r>
              <a:rPr lang="en-US" dirty="0"/>
              <a:t> </a:t>
            </a:r>
            <a:r>
              <a:rPr lang="en-US" dirty="0" err="1"/>
              <a:t>sahibi</a:t>
            </a:r>
            <a:r>
              <a:rPr lang="en-US" dirty="0"/>
              <a:t> </a:t>
            </a:r>
            <a:r>
              <a:rPr lang="en-US" dirty="0" err="1"/>
              <a:t>komşusuna</a:t>
            </a:r>
            <a:r>
              <a:rPr lang="en-US" dirty="0"/>
              <a:t> 1/50 (%2) </a:t>
            </a:r>
            <a:r>
              <a:rPr lang="en-US" dirty="0" err="1"/>
              <a:t>oranında</a:t>
            </a:r>
            <a:r>
              <a:rPr lang="en-US" dirty="0"/>
              <a:t> </a:t>
            </a:r>
            <a:r>
              <a:rPr lang="en-US" dirty="0" err="1"/>
              <a:t>vermiştir</a:t>
            </a:r>
            <a:r>
              <a:rPr lang="en-US" dirty="0"/>
              <a:t>.</a:t>
            </a:r>
          </a:p>
          <a:p>
            <a:r>
              <a:rPr lang="en-US" b="1" dirty="0"/>
              <a:t>Buna </a:t>
            </a:r>
            <a:r>
              <a:rPr lang="en-US" b="1" dirty="0" err="1"/>
              <a:t>göre</a:t>
            </a:r>
            <a:r>
              <a:rPr lang="en-US" b="1" dirty="0"/>
              <a:t> </a:t>
            </a:r>
            <a:r>
              <a:rPr lang="en-US" b="1" dirty="0" err="1"/>
              <a:t>Semih</a:t>
            </a:r>
            <a:r>
              <a:rPr lang="en-US" b="1" dirty="0"/>
              <a:t> </a:t>
            </a:r>
            <a:r>
              <a:rPr lang="en-US" b="1" dirty="0" err="1"/>
              <a:t>Bey</a:t>
            </a:r>
            <a:r>
              <a:rPr lang="en-US" b="1" dirty="0"/>
              <a:t>, </a:t>
            </a:r>
            <a:r>
              <a:rPr lang="en-US" b="1" dirty="0" err="1"/>
              <a:t>zekât</a:t>
            </a:r>
            <a:r>
              <a:rPr lang="en-US" b="1" dirty="0"/>
              <a:t> </a:t>
            </a:r>
            <a:r>
              <a:rPr lang="en-US" b="1" dirty="0" err="1"/>
              <a:t>ile</a:t>
            </a:r>
            <a:r>
              <a:rPr lang="en-US" b="1" dirty="0"/>
              <a:t> </a:t>
            </a:r>
            <a:r>
              <a:rPr lang="en-US" b="1" dirty="0" err="1"/>
              <a:t>ilgili</a:t>
            </a:r>
            <a:r>
              <a:rPr lang="en-US" b="1" dirty="0"/>
              <a:t> </a:t>
            </a:r>
            <a:r>
              <a:rPr lang="en-US" b="1" dirty="0" err="1"/>
              <a:t>aşağıdakilerden</a:t>
            </a:r>
            <a:r>
              <a:rPr lang="en-US" b="1" dirty="0"/>
              <a:t> </a:t>
            </a:r>
            <a:r>
              <a:rPr lang="en-US" b="1" dirty="0" err="1"/>
              <a:t>hangisinde</a:t>
            </a:r>
            <a:r>
              <a:rPr lang="en-US" b="1" dirty="0"/>
              <a:t> </a:t>
            </a:r>
            <a:r>
              <a:rPr lang="en-US" b="1" dirty="0" err="1"/>
              <a:t>yanlışlık</a:t>
            </a:r>
            <a:r>
              <a:rPr lang="en-US" b="1" dirty="0"/>
              <a:t> </a:t>
            </a:r>
            <a:r>
              <a:rPr lang="en-US" b="1" dirty="0" err="1"/>
              <a:t>yapmıştır</a:t>
            </a:r>
            <a:r>
              <a:rPr lang="en-US" b="1" dirty="0"/>
              <a:t>?</a:t>
            </a:r>
          </a:p>
          <a:p>
            <a:r>
              <a:rPr lang="en-US" dirty="0"/>
              <a:t>A) </a:t>
            </a:r>
            <a:r>
              <a:rPr lang="en-US" dirty="0" err="1"/>
              <a:t>Zekât</a:t>
            </a:r>
            <a:r>
              <a:rPr lang="en-US" dirty="0"/>
              <a:t> </a:t>
            </a:r>
            <a:r>
              <a:rPr lang="en-US" dirty="0" err="1"/>
              <a:t>verdiği</a:t>
            </a:r>
            <a:r>
              <a:rPr lang="en-US" dirty="0"/>
              <a:t> </a:t>
            </a:r>
            <a:r>
              <a:rPr lang="en-US" dirty="0" err="1"/>
              <a:t>malın</a:t>
            </a:r>
            <a:r>
              <a:rPr lang="en-US" dirty="0"/>
              <a:t> </a:t>
            </a:r>
            <a:r>
              <a:rPr lang="en-US" dirty="0" err="1"/>
              <a:t>cinsinde</a:t>
            </a:r>
            <a:endParaRPr lang="en-US" dirty="0"/>
          </a:p>
          <a:p>
            <a:r>
              <a:rPr lang="en-US" dirty="0"/>
              <a:t>B) </a:t>
            </a:r>
            <a:r>
              <a:rPr lang="en-US" dirty="0" err="1"/>
              <a:t>Zekât</a:t>
            </a:r>
            <a:r>
              <a:rPr lang="en-US" dirty="0"/>
              <a:t> </a:t>
            </a:r>
            <a:r>
              <a:rPr lang="en-US" dirty="0" err="1"/>
              <a:t>verdiği</a:t>
            </a:r>
            <a:r>
              <a:rPr lang="en-US" dirty="0"/>
              <a:t> </a:t>
            </a:r>
            <a:r>
              <a:rPr lang="en-US" dirty="0" err="1"/>
              <a:t>oranda</a:t>
            </a:r>
            <a:endParaRPr lang="en-US" dirty="0"/>
          </a:p>
          <a:p>
            <a:r>
              <a:rPr lang="en-US" dirty="0"/>
              <a:t>C) </a:t>
            </a:r>
            <a:r>
              <a:rPr lang="en-US" dirty="0" err="1"/>
              <a:t>Zekât</a:t>
            </a:r>
            <a:r>
              <a:rPr lang="en-US" dirty="0"/>
              <a:t> </a:t>
            </a:r>
            <a:r>
              <a:rPr lang="en-US" dirty="0" err="1"/>
              <a:t>verdiği</a:t>
            </a:r>
            <a:r>
              <a:rPr lang="en-US" dirty="0"/>
              <a:t> </a:t>
            </a:r>
            <a:r>
              <a:rPr lang="en-US" dirty="0" err="1"/>
              <a:t>kişide</a:t>
            </a:r>
            <a:endParaRPr lang="en-US" dirty="0"/>
          </a:p>
          <a:p>
            <a:r>
              <a:rPr lang="en-US" dirty="0"/>
              <a:t>D) </a:t>
            </a:r>
            <a:r>
              <a:rPr lang="en-US" dirty="0" err="1"/>
              <a:t>Nisap</a:t>
            </a:r>
            <a:r>
              <a:rPr lang="en-US" dirty="0"/>
              <a:t> </a:t>
            </a:r>
            <a:r>
              <a:rPr lang="en-US" dirty="0" err="1" smtClean="0"/>
              <a:t>miktarında</a:t>
            </a:r>
            <a:endParaRPr lang="tr-TR" dirty="0" smtClean="0"/>
          </a:p>
          <a:p>
            <a:r>
              <a:rPr lang="tr-TR" sz="2800" dirty="0" smtClean="0"/>
              <a:t>Cevap: B</a:t>
            </a:r>
            <a:endParaRPr lang="tr-TR" sz="2800" dirty="0"/>
          </a:p>
        </p:txBody>
      </p:sp>
      <p:sp>
        <p:nvSpPr>
          <p:cNvPr id="10" name="9 Metin kutusu"/>
          <p:cNvSpPr txBox="1"/>
          <p:nvPr/>
        </p:nvSpPr>
        <p:spPr>
          <a:xfrm>
            <a:off x="827584" y="4869160"/>
            <a:ext cx="6912768" cy="1477328"/>
          </a:xfrm>
          <a:prstGeom prst="rect">
            <a:avLst/>
          </a:prstGeom>
          <a:noFill/>
        </p:spPr>
        <p:txBody>
          <a:bodyPr wrap="square" rtlCol="0">
            <a:spAutoFit/>
          </a:bodyPr>
          <a:lstStyle/>
          <a:p>
            <a:r>
              <a:rPr lang="tr-TR" dirty="0" smtClean="0"/>
              <a:t>SORUYU ÇÖZMEK İÇİN GEREKEN BECERİLER</a:t>
            </a:r>
          </a:p>
          <a:p>
            <a:r>
              <a:rPr lang="tr-TR" dirty="0" smtClean="0"/>
              <a:t>Anlama ve yorumlama</a:t>
            </a:r>
          </a:p>
          <a:p>
            <a:r>
              <a:rPr lang="tr-TR" dirty="0" smtClean="0"/>
              <a:t>Konu bilgisi</a:t>
            </a:r>
          </a:p>
          <a:p>
            <a:r>
              <a:rPr lang="tr-TR" dirty="0" smtClean="0"/>
              <a:t>Mantıksal zeka </a:t>
            </a:r>
          </a:p>
          <a:p>
            <a:r>
              <a:rPr lang="tr-TR" dirty="0" smtClean="0"/>
              <a:t>Çıkarımda bulunma</a:t>
            </a:r>
          </a:p>
        </p:txBody>
      </p:sp>
    </p:spTree>
    <p:extLst>
      <p:ext uri="{BB962C8B-B14F-4D97-AF65-F5344CB8AC3E}">
        <p14:creationId xmlns:p14="http://schemas.microsoft.com/office/powerpoint/2010/main" val="7567266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19"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8" name="Metin kutusu 7">
            <a:extLst>
              <a:ext uri="{FF2B5EF4-FFF2-40B4-BE49-F238E27FC236}">
                <a16:creationId xmlns:a16="http://schemas.microsoft.com/office/drawing/2014/main" id="{295D9E35-5563-4011-8C85-203BD8497D8C}"/>
              </a:ext>
            </a:extLst>
          </p:cNvPr>
          <p:cNvSpPr txBox="1"/>
          <p:nvPr/>
        </p:nvSpPr>
        <p:spPr>
          <a:xfrm>
            <a:off x="480582" y="1051790"/>
            <a:ext cx="8496944" cy="461665"/>
          </a:xfrm>
          <a:prstGeom prst="rect">
            <a:avLst/>
          </a:prstGeom>
          <a:noFill/>
        </p:spPr>
        <p:txBody>
          <a:bodyPr wrap="square" rtlCol="0">
            <a:spAutoFit/>
          </a:bodyPr>
          <a:lstStyle/>
          <a:p>
            <a:pPr algn="ctr"/>
            <a:r>
              <a:rPr lang="tr-TR" sz="2400" b="1" dirty="0" smtClean="0">
                <a:solidFill>
                  <a:srgbClr val="FF0000"/>
                </a:solidFill>
              </a:rPr>
              <a:t>OCAK AYI SORULARI</a:t>
            </a:r>
            <a:endParaRPr lang="tr-TR" sz="2400" b="1" dirty="0">
              <a:solidFill>
                <a:srgbClr val="FF0000"/>
              </a:solidFill>
            </a:endParaRPr>
          </a:p>
        </p:txBody>
      </p:sp>
      <p:sp>
        <p:nvSpPr>
          <p:cNvPr id="9" name="Metin kutusu 8">
            <a:extLst>
              <a:ext uri="{FF2B5EF4-FFF2-40B4-BE49-F238E27FC236}">
                <a16:creationId xmlns:a16="http://schemas.microsoft.com/office/drawing/2014/main" id="{8C59594A-141E-474A-8C78-93B5412428F0}"/>
              </a:ext>
            </a:extLst>
          </p:cNvPr>
          <p:cNvSpPr txBox="1"/>
          <p:nvPr/>
        </p:nvSpPr>
        <p:spPr>
          <a:xfrm>
            <a:off x="683568" y="2132856"/>
            <a:ext cx="7776864" cy="3016210"/>
          </a:xfrm>
          <a:prstGeom prst="rect">
            <a:avLst/>
          </a:prstGeom>
          <a:noFill/>
        </p:spPr>
        <p:txBody>
          <a:bodyPr wrap="square" rtlCol="0">
            <a:spAutoFit/>
          </a:bodyPr>
          <a:lstStyle/>
          <a:p>
            <a:r>
              <a:rPr lang="en-US" dirty="0" err="1"/>
              <a:t>Yalnızca</a:t>
            </a:r>
            <a:r>
              <a:rPr lang="en-US" dirty="0"/>
              <a:t> Allah </a:t>
            </a:r>
            <a:r>
              <a:rPr lang="en-US" dirty="0" err="1"/>
              <a:t>rızasını</a:t>
            </a:r>
            <a:r>
              <a:rPr lang="en-US" dirty="0"/>
              <a:t> </a:t>
            </a:r>
            <a:r>
              <a:rPr lang="en-US" dirty="0" err="1"/>
              <a:t>gözeterek</a:t>
            </a:r>
            <a:r>
              <a:rPr lang="en-US" dirty="0"/>
              <a:t>, </a:t>
            </a:r>
            <a:r>
              <a:rPr lang="en-US" dirty="0" err="1"/>
              <a:t>karşılık</a:t>
            </a:r>
            <a:r>
              <a:rPr lang="en-US" dirty="0"/>
              <a:t> </a:t>
            </a:r>
            <a:r>
              <a:rPr lang="en-US" dirty="0" err="1"/>
              <a:t>beklemeksizin</a:t>
            </a:r>
            <a:r>
              <a:rPr lang="en-US" dirty="0"/>
              <a:t> </a:t>
            </a:r>
            <a:r>
              <a:rPr lang="en-US" dirty="0" err="1"/>
              <a:t>bir</a:t>
            </a:r>
            <a:r>
              <a:rPr lang="en-US" dirty="0"/>
              <a:t> </a:t>
            </a:r>
            <a:r>
              <a:rPr lang="en-US" dirty="0" err="1"/>
              <a:t>kişinin</a:t>
            </a:r>
            <a:r>
              <a:rPr lang="en-US" dirty="0"/>
              <a:t> </a:t>
            </a:r>
            <a:r>
              <a:rPr lang="en-US" dirty="0" err="1"/>
              <a:t>yapmış</a:t>
            </a:r>
            <a:r>
              <a:rPr lang="en-US" dirty="0"/>
              <a:t> </a:t>
            </a:r>
            <a:r>
              <a:rPr lang="en-US" dirty="0" err="1"/>
              <a:t>olduğu</a:t>
            </a:r>
            <a:r>
              <a:rPr lang="en-US" dirty="0"/>
              <a:t> her </a:t>
            </a:r>
            <a:r>
              <a:rPr lang="en-US" dirty="0" err="1"/>
              <a:t>türlü</a:t>
            </a:r>
            <a:r>
              <a:rPr lang="en-US" dirty="0"/>
              <a:t> </a:t>
            </a:r>
            <a:r>
              <a:rPr lang="en-US" dirty="0" err="1"/>
              <a:t>maddi</a:t>
            </a:r>
            <a:r>
              <a:rPr lang="en-US" dirty="0"/>
              <a:t> </a:t>
            </a:r>
            <a:r>
              <a:rPr lang="en-US" dirty="0" err="1"/>
              <a:t>veya</a:t>
            </a:r>
            <a:r>
              <a:rPr lang="en-US" dirty="0"/>
              <a:t> </a:t>
            </a:r>
            <a:r>
              <a:rPr lang="en-US" dirty="0" err="1"/>
              <a:t>manevi</a:t>
            </a:r>
            <a:r>
              <a:rPr lang="en-US" dirty="0"/>
              <a:t> </a:t>
            </a:r>
            <a:r>
              <a:rPr lang="en-US" dirty="0" err="1"/>
              <a:t>iyiliğe</a:t>
            </a:r>
            <a:endParaRPr lang="en-US" dirty="0"/>
          </a:p>
          <a:p>
            <a:r>
              <a:rPr lang="en-US" dirty="0" err="1"/>
              <a:t>sadaka</a:t>
            </a:r>
            <a:r>
              <a:rPr lang="en-US" dirty="0"/>
              <a:t> </a:t>
            </a:r>
            <a:r>
              <a:rPr lang="en-US" dirty="0" err="1"/>
              <a:t>denir</a:t>
            </a:r>
            <a:r>
              <a:rPr lang="en-US" dirty="0"/>
              <a:t>.</a:t>
            </a:r>
          </a:p>
          <a:p>
            <a:r>
              <a:rPr lang="en-US" b="1" dirty="0"/>
              <a:t>Buna </a:t>
            </a:r>
            <a:r>
              <a:rPr lang="en-US" b="1" dirty="0" err="1"/>
              <a:t>göre</a:t>
            </a:r>
            <a:r>
              <a:rPr lang="en-US" b="1" dirty="0"/>
              <a:t> </a:t>
            </a:r>
            <a:r>
              <a:rPr lang="en-US" b="1" dirty="0" err="1"/>
              <a:t>aşağıdakilerden</a:t>
            </a:r>
            <a:r>
              <a:rPr lang="en-US" b="1" dirty="0"/>
              <a:t> </a:t>
            </a:r>
            <a:r>
              <a:rPr lang="en-US" b="1" dirty="0" err="1"/>
              <a:t>hangisi</a:t>
            </a:r>
            <a:r>
              <a:rPr lang="en-US" b="1" dirty="0"/>
              <a:t> </a:t>
            </a:r>
            <a:r>
              <a:rPr lang="en-US" b="1" dirty="0" err="1"/>
              <a:t>sadaka</a:t>
            </a:r>
            <a:r>
              <a:rPr lang="en-US" b="1" dirty="0"/>
              <a:t> </a:t>
            </a:r>
            <a:r>
              <a:rPr lang="en-US" b="1" dirty="0" err="1"/>
              <a:t>kapsamında</a:t>
            </a:r>
            <a:r>
              <a:rPr lang="en-US" b="1" dirty="0"/>
              <a:t> </a:t>
            </a:r>
            <a:r>
              <a:rPr lang="en-US" b="1" dirty="0" err="1"/>
              <a:t>değerlendirilemez</a:t>
            </a:r>
            <a:r>
              <a:rPr lang="en-US" b="1" dirty="0"/>
              <a:t>?</a:t>
            </a:r>
          </a:p>
          <a:p>
            <a:r>
              <a:rPr lang="en-US" dirty="0"/>
              <a:t>A) </a:t>
            </a:r>
            <a:r>
              <a:rPr lang="en-US" dirty="0" err="1"/>
              <a:t>Hastaları</a:t>
            </a:r>
            <a:r>
              <a:rPr lang="en-US" dirty="0"/>
              <a:t> </a:t>
            </a:r>
            <a:r>
              <a:rPr lang="en-US" dirty="0" err="1"/>
              <a:t>ziyaret</a:t>
            </a:r>
            <a:r>
              <a:rPr lang="en-US" dirty="0"/>
              <a:t> </a:t>
            </a:r>
            <a:r>
              <a:rPr lang="en-US" dirty="0" err="1"/>
              <a:t>etmek</a:t>
            </a:r>
            <a:endParaRPr lang="en-US" dirty="0"/>
          </a:p>
          <a:p>
            <a:r>
              <a:rPr lang="en-US" dirty="0"/>
              <a:t>B) </a:t>
            </a:r>
            <a:r>
              <a:rPr lang="en-US" dirty="0" err="1"/>
              <a:t>Otobüste</a:t>
            </a:r>
            <a:r>
              <a:rPr lang="en-US" dirty="0"/>
              <a:t> </a:t>
            </a:r>
            <a:r>
              <a:rPr lang="en-US" dirty="0" err="1"/>
              <a:t>yaşlılara</a:t>
            </a:r>
            <a:r>
              <a:rPr lang="en-US" dirty="0"/>
              <a:t> </a:t>
            </a:r>
            <a:r>
              <a:rPr lang="en-US" dirty="0" err="1"/>
              <a:t>yer</a:t>
            </a:r>
            <a:r>
              <a:rPr lang="en-US" dirty="0"/>
              <a:t> </a:t>
            </a:r>
            <a:r>
              <a:rPr lang="en-US" dirty="0" err="1"/>
              <a:t>vermek</a:t>
            </a:r>
            <a:endParaRPr lang="en-US" dirty="0"/>
          </a:p>
          <a:p>
            <a:r>
              <a:rPr lang="en-US" dirty="0"/>
              <a:t>C) </a:t>
            </a:r>
            <a:r>
              <a:rPr lang="en-US" dirty="0" err="1"/>
              <a:t>İşçilerin</a:t>
            </a:r>
            <a:r>
              <a:rPr lang="en-US" dirty="0"/>
              <a:t> </a:t>
            </a:r>
            <a:r>
              <a:rPr lang="en-US" dirty="0" err="1"/>
              <a:t>maaşını</a:t>
            </a:r>
            <a:r>
              <a:rPr lang="en-US" dirty="0"/>
              <a:t> </a:t>
            </a:r>
            <a:r>
              <a:rPr lang="en-US" dirty="0" err="1"/>
              <a:t>vaktinde</a:t>
            </a:r>
            <a:r>
              <a:rPr lang="en-US" dirty="0"/>
              <a:t> </a:t>
            </a:r>
            <a:r>
              <a:rPr lang="en-US" dirty="0" err="1"/>
              <a:t>ödemek</a:t>
            </a:r>
            <a:endParaRPr lang="en-US" dirty="0"/>
          </a:p>
          <a:p>
            <a:r>
              <a:rPr lang="en-US" dirty="0"/>
              <a:t>D) </a:t>
            </a:r>
            <a:r>
              <a:rPr lang="en-US" dirty="0" err="1"/>
              <a:t>Sokak</a:t>
            </a:r>
            <a:r>
              <a:rPr lang="en-US" dirty="0"/>
              <a:t> </a:t>
            </a:r>
            <a:r>
              <a:rPr lang="en-US" dirty="0" err="1"/>
              <a:t>hayvanlarına</a:t>
            </a:r>
            <a:r>
              <a:rPr lang="en-US" dirty="0"/>
              <a:t> </a:t>
            </a:r>
            <a:r>
              <a:rPr lang="en-US" dirty="0" err="1"/>
              <a:t>yiyecek</a:t>
            </a:r>
            <a:r>
              <a:rPr lang="en-US" dirty="0"/>
              <a:t> </a:t>
            </a:r>
            <a:r>
              <a:rPr lang="en-US" dirty="0" err="1" smtClean="0"/>
              <a:t>vermek</a:t>
            </a:r>
            <a:endParaRPr lang="tr-TR" dirty="0" smtClean="0"/>
          </a:p>
          <a:p>
            <a:endParaRPr lang="tr-TR" sz="2800" dirty="0"/>
          </a:p>
        </p:txBody>
      </p:sp>
      <p:sp>
        <p:nvSpPr>
          <p:cNvPr id="10" name="9 Metin kutusu"/>
          <p:cNvSpPr txBox="1"/>
          <p:nvPr/>
        </p:nvSpPr>
        <p:spPr>
          <a:xfrm>
            <a:off x="827584" y="4797152"/>
            <a:ext cx="6912768" cy="1754326"/>
          </a:xfrm>
          <a:prstGeom prst="rect">
            <a:avLst/>
          </a:prstGeom>
          <a:noFill/>
        </p:spPr>
        <p:txBody>
          <a:bodyPr wrap="square" rtlCol="0">
            <a:spAutoFit/>
          </a:bodyPr>
          <a:lstStyle/>
          <a:p>
            <a:r>
              <a:rPr lang="tr-TR" dirty="0" smtClean="0"/>
              <a:t>Cevap: C</a:t>
            </a:r>
          </a:p>
          <a:p>
            <a:r>
              <a:rPr lang="tr-TR" dirty="0" smtClean="0"/>
              <a:t>SORUYU ÇÖZMEK İÇİN GEREKEN BECERİLER</a:t>
            </a:r>
          </a:p>
          <a:p>
            <a:r>
              <a:rPr lang="tr-TR" dirty="0" smtClean="0"/>
              <a:t>Çıkarımda bulunma </a:t>
            </a:r>
          </a:p>
          <a:p>
            <a:r>
              <a:rPr lang="tr-TR" dirty="0" smtClean="0"/>
              <a:t>Kavram bilgisi</a:t>
            </a:r>
          </a:p>
          <a:p>
            <a:r>
              <a:rPr lang="tr-TR" dirty="0" smtClean="0"/>
              <a:t>Anlama ve yorumlama</a:t>
            </a:r>
          </a:p>
          <a:p>
            <a:r>
              <a:rPr lang="tr-TR" dirty="0" smtClean="0"/>
              <a:t>karşılaştırma</a:t>
            </a:r>
            <a:endParaRPr lang="tr-TR" dirty="0"/>
          </a:p>
        </p:txBody>
      </p:sp>
    </p:spTree>
    <p:extLst>
      <p:ext uri="{BB962C8B-B14F-4D97-AF65-F5344CB8AC3E}">
        <p14:creationId xmlns:p14="http://schemas.microsoft.com/office/powerpoint/2010/main" val="245490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19"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237312"/>
            <a:ext cx="2300178" cy="576064"/>
          </a:xfrm>
          <a:prstGeom prst="rect">
            <a:avLst/>
          </a:prstGeom>
        </p:spPr>
      </p:pic>
      <p:sp>
        <p:nvSpPr>
          <p:cNvPr id="9" name="Metin kutusu 8">
            <a:extLst>
              <a:ext uri="{FF2B5EF4-FFF2-40B4-BE49-F238E27FC236}">
                <a16:creationId xmlns:a16="http://schemas.microsoft.com/office/drawing/2014/main" id="{8C59594A-141E-474A-8C78-93B5412428F0}"/>
              </a:ext>
            </a:extLst>
          </p:cNvPr>
          <p:cNvSpPr txBox="1"/>
          <p:nvPr/>
        </p:nvSpPr>
        <p:spPr>
          <a:xfrm>
            <a:off x="683568" y="836712"/>
            <a:ext cx="7776864" cy="523220"/>
          </a:xfrm>
          <a:prstGeom prst="rect">
            <a:avLst/>
          </a:prstGeom>
          <a:noFill/>
        </p:spPr>
        <p:txBody>
          <a:bodyPr wrap="square" rtlCol="0">
            <a:spAutoFit/>
          </a:bodyPr>
          <a:lstStyle/>
          <a:p>
            <a:pPr algn="ctr"/>
            <a:r>
              <a:rPr lang="tr-TR" sz="2800" dirty="0" smtClean="0"/>
              <a:t>Genel değerlendirme</a:t>
            </a:r>
            <a:endParaRPr lang="tr-TR" sz="2800" dirty="0"/>
          </a:p>
        </p:txBody>
      </p:sp>
      <p:sp>
        <p:nvSpPr>
          <p:cNvPr id="11" name="10 Metin kutusu"/>
          <p:cNvSpPr txBox="1"/>
          <p:nvPr/>
        </p:nvSpPr>
        <p:spPr>
          <a:xfrm>
            <a:off x="395536" y="1268760"/>
            <a:ext cx="8568952" cy="6740307"/>
          </a:xfrm>
          <a:prstGeom prst="rect">
            <a:avLst/>
          </a:prstGeom>
          <a:noFill/>
        </p:spPr>
        <p:txBody>
          <a:bodyPr wrap="square" rtlCol="0">
            <a:spAutoFit/>
          </a:bodyPr>
          <a:lstStyle/>
          <a:p>
            <a:pPr algn="just">
              <a:buFont typeface="Wingdings" pitchFamily="2" charset="2"/>
              <a:buChar char="§"/>
            </a:pPr>
            <a:r>
              <a:rPr lang="tr-TR" dirty="0" smtClean="0"/>
              <a:t>Sorular MEB kazanımlarına uygun, kazanım ve açıklamalarına dikkat etmek gerekiyor.  Ayrıca sorularda MEB yayınevi kitabından metinlere yer verilmiştir.</a:t>
            </a:r>
          </a:p>
          <a:p>
            <a:pPr algn="just"/>
            <a:r>
              <a:rPr lang="tr-TR" dirty="0" smtClean="0"/>
              <a:t>Örnek </a:t>
            </a:r>
            <a:r>
              <a:rPr lang="tr-TR" dirty="0" smtClean="0"/>
              <a:t>soruların hiçbirinde şekilli sorulara yer verilmemiş, daha çok bilgi içerikli metinlere yer verilmiştir.</a:t>
            </a:r>
          </a:p>
          <a:p>
            <a:pPr algn="just">
              <a:buFont typeface="Wingdings" pitchFamily="2" charset="2"/>
              <a:buChar char="§"/>
            </a:pPr>
            <a:endParaRPr lang="tr-TR" dirty="0" smtClean="0"/>
          </a:p>
          <a:p>
            <a:pPr algn="just">
              <a:buFont typeface="Wingdings" pitchFamily="2" charset="2"/>
              <a:buChar char="§"/>
            </a:pPr>
            <a:r>
              <a:rPr lang="tr-TR" dirty="0" smtClean="0"/>
              <a:t>Yayınlanmış örnek sorulara bakıldığında, geçmiş yıllarda ki sınavlara göre daha üst düzey bilişsel beceri gerektiren sorulara yer verileceği görülmektedir. </a:t>
            </a:r>
          </a:p>
          <a:p>
            <a:pPr algn="just">
              <a:buFont typeface="Wingdings" pitchFamily="2" charset="2"/>
              <a:buChar char="§"/>
            </a:pPr>
            <a:endParaRPr lang="tr-TR" dirty="0" smtClean="0"/>
          </a:p>
          <a:p>
            <a:pPr algn="just">
              <a:buFont typeface="Wingdings" pitchFamily="2" charset="2"/>
              <a:buChar char="§"/>
            </a:pPr>
            <a:r>
              <a:rPr lang="tr-TR" dirty="0" smtClean="0"/>
              <a:t>Kavram bilgisi önemle üstünde durulması gereken bir noktadır. Ancak kavram veya bilgi bilmekten ziyade bunları yorumlayabilmek daha önemli hale gelmiş</a:t>
            </a:r>
            <a:r>
              <a:rPr lang="tr-TR" dirty="0" smtClean="0"/>
              <a:t>.</a:t>
            </a:r>
          </a:p>
          <a:p>
            <a:pPr algn="just">
              <a:buFont typeface="Wingdings" pitchFamily="2" charset="2"/>
              <a:buChar char="§"/>
            </a:pPr>
            <a:endParaRPr lang="tr-TR" dirty="0" smtClean="0"/>
          </a:p>
          <a:p>
            <a:pPr algn="just">
              <a:buFont typeface="Wingdings" pitchFamily="2" charset="2"/>
              <a:buChar char="§"/>
            </a:pPr>
            <a:r>
              <a:rPr lang="tr-TR" dirty="0" smtClean="0"/>
              <a:t>TEOG ve </a:t>
            </a:r>
            <a:r>
              <a:rPr lang="tr-TR" dirty="0" err="1" smtClean="0"/>
              <a:t>LGS’de</a:t>
            </a:r>
            <a:r>
              <a:rPr lang="tr-TR" dirty="0" smtClean="0"/>
              <a:t> sorulmuş sorulara benzer sorular olsa da daha fazla mantık ve muhakeme gücü isteyen, düşünmeye sevk eden,  sorulara da yer verilmiştir. Bunun yanında TEOG sınavı sorularındaki basitlik düzeyini aratmayan sorular da mevcuttur. Bu da sınavda çıkacak sorulardan bazılarının öğrencilerin çoğunluğu tarafından doğru cevaplandıracağı yorumunu ortaya atmaktadır.</a:t>
            </a:r>
          </a:p>
          <a:p>
            <a:pPr algn="just">
              <a:buFont typeface="Wingdings" pitchFamily="2" charset="2"/>
              <a:buChar char="§"/>
            </a:pPr>
            <a:r>
              <a:rPr lang="tr-TR" dirty="0" smtClean="0"/>
              <a:t>Yayınlanmış örnek sorularda Okuduğunu anlama ve yorumlama,, Çıkarımda bulunma, Kavram bilgisi, İlişkilendirme, karşılaştırma gibi beceriler  ölçülmeye çalışılmıştır.</a:t>
            </a:r>
          </a:p>
          <a:p>
            <a:pPr>
              <a:buFont typeface="Wingdings" pitchFamily="2" charset="2"/>
              <a:buChar char="§"/>
            </a:pPr>
            <a:endParaRPr lang="tr-TR" dirty="0" smtClean="0"/>
          </a:p>
          <a:p>
            <a:endParaRPr lang="tr-TR" dirty="0" smtClean="0"/>
          </a:p>
          <a:p>
            <a:endParaRPr lang="tr-TR" dirty="0" smtClean="0"/>
          </a:p>
          <a:p>
            <a:endParaRPr lang="tr-TR" dirty="0" smtClean="0"/>
          </a:p>
          <a:p>
            <a:endParaRPr lang="tr-TR" dirty="0" smtClean="0"/>
          </a:p>
        </p:txBody>
      </p:sp>
    </p:spTree>
    <p:extLst>
      <p:ext uri="{BB962C8B-B14F-4D97-AF65-F5344CB8AC3E}">
        <p14:creationId xmlns:p14="http://schemas.microsoft.com/office/powerpoint/2010/main" val="8690998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19"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5733256"/>
            <a:ext cx="2300178" cy="792088"/>
          </a:xfrm>
          <a:prstGeom prst="rect">
            <a:avLst/>
          </a:prstGeom>
        </p:spPr>
      </p:pic>
      <p:sp>
        <p:nvSpPr>
          <p:cNvPr id="11" name="10 Metin kutusu"/>
          <p:cNvSpPr txBox="1"/>
          <p:nvPr/>
        </p:nvSpPr>
        <p:spPr>
          <a:xfrm>
            <a:off x="395536" y="1268760"/>
            <a:ext cx="8568952" cy="5139869"/>
          </a:xfrm>
          <a:prstGeom prst="rect">
            <a:avLst/>
          </a:prstGeom>
          <a:noFill/>
        </p:spPr>
        <p:txBody>
          <a:bodyPr wrap="square" rtlCol="0">
            <a:spAutoFit/>
          </a:bodyPr>
          <a:lstStyle/>
          <a:p>
            <a:pPr algn="ctr"/>
            <a:endParaRPr lang="tr-TR" sz="2800" dirty="0" smtClean="0"/>
          </a:p>
          <a:p>
            <a:pPr algn="ctr"/>
            <a:endParaRPr lang="tr-TR" sz="2800" dirty="0" smtClean="0"/>
          </a:p>
          <a:p>
            <a:pPr algn="ctr"/>
            <a:endParaRPr lang="tr-TR" sz="2800" dirty="0" smtClean="0"/>
          </a:p>
          <a:p>
            <a:pPr algn="ctr"/>
            <a:r>
              <a:rPr lang="tr-TR" sz="2800" dirty="0" smtClean="0"/>
              <a:t>Teşekkürler</a:t>
            </a:r>
          </a:p>
          <a:p>
            <a:pPr algn="ctr"/>
            <a:endParaRPr lang="tr-TR" sz="2800" dirty="0" smtClean="0"/>
          </a:p>
          <a:p>
            <a:pPr algn="ctr"/>
            <a:r>
              <a:rPr lang="tr-TR" sz="4400" dirty="0" smtClean="0"/>
              <a:t>Mikail İPEK</a:t>
            </a:r>
          </a:p>
          <a:p>
            <a:pPr algn="ctr"/>
            <a:endParaRPr lang="tr-TR" sz="2800" dirty="0" smtClean="0"/>
          </a:p>
          <a:p>
            <a:pPr algn="ctr"/>
            <a:r>
              <a:rPr lang="tr-TR" sz="4400" b="1" i="1" dirty="0" smtClean="0"/>
              <a:t>ERZİNCAN ORTAOKULU </a:t>
            </a:r>
            <a:r>
              <a:rPr lang="tr-TR" sz="4400" b="1" i="1" dirty="0" smtClean="0">
                <a:sym typeface="Wingdings" panose="05000000000000000000" pitchFamily="2" charset="2"/>
              </a:rPr>
              <a:t></a:t>
            </a:r>
            <a:endParaRPr lang="tr-TR" sz="4400" b="1" i="1" dirty="0" smtClean="0"/>
          </a:p>
          <a:p>
            <a:endParaRPr lang="tr-TR" dirty="0" smtClean="0"/>
          </a:p>
          <a:p>
            <a:endParaRPr lang="tr-TR" dirty="0" smtClean="0"/>
          </a:p>
          <a:p>
            <a:endParaRPr lang="tr-TR" dirty="0" smtClean="0"/>
          </a:p>
          <a:p>
            <a:endParaRPr lang="tr-TR" dirty="0" smtClean="0"/>
          </a:p>
        </p:txBody>
      </p:sp>
    </p:spTree>
    <p:extLst>
      <p:ext uri="{BB962C8B-B14F-4D97-AF65-F5344CB8AC3E}">
        <p14:creationId xmlns:p14="http://schemas.microsoft.com/office/powerpoint/2010/main" val="869099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55418"/>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20"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2" name="Metin kutusu 1">
            <a:extLst>
              <a:ext uri="{FF2B5EF4-FFF2-40B4-BE49-F238E27FC236}">
                <a16:creationId xmlns:a16="http://schemas.microsoft.com/office/drawing/2014/main" id="{9D1BF9C1-9359-491F-8857-911D2A5579BC}"/>
              </a:ext>
            </a:extLst>
          </p:cNvPr>
          <p:cNvSpPr txBox="1"/>
          <p:nvPr/>
        </p:nvSpPr>
        <p:spPr>
          <a:xfrm>
            <a:off x="480582" y="1052736"/>
            <a:ext cx="8496944" cy="461665"/>
          </a:xfrm>
          <a:prstGeom prst="rect">
            <a:avLst/>
          </a:prstGeom>
          <a:noFill/>
        </p:spPr>
        <p:txBody>
          <a:bodyPr wrap="square" rtlCol="0">
            <a:spAutoFit/>
          </a:bodyPr>
          <a:lstStyle/>
          <a:p>
            <a:pPr algn="ctr"/>
            <a:r>
              <a:rPr lang="tr-TR" sz="2400" b="1" dirty="0">
                <a:solidFill>
                  <a:srgbClr val="FF0000"/>
                </a:solidFill>
              </a:rPr>
              <a:t>YAYINLANAN ÖRNEK SORULAR İÇİN UZMAN GÖRÜŞLERİ</a:t>
            </a:r>
          </a:p>
        </p:txBody>
      </p:sp>
      <p:sp>
        <p:nvSpPr>
          <p:cNvPr id="3" name="Metin kutusu 2">
            <a:extLst>
              <a:ext uri="{FF2B5EF4-FFF2-40B4-BE49-F238E27FC236}">
                <a16:creationId xmlns:a16="http://schemas.microsoft.com/office/drawing/2014/main" id="{92C2AFF1-B16A-4A50-94A6-8C29CE6ED29A}"/>
              </a:ext>
            </a:extLst>
          </p:cNvPr>
          <p:cNvSpPr txBox="1"/>
          <p:nvPr/>
        </p:nvSpPr>
        <p:spPr>
          <a:xfrm>
            <a:off x="683568" y="2132856"/>
            <a:ext cx="7776864" cy="3970318"/>
          </a:xfrm>
          <a:prstGeom prst="rect">
            <a:avLst/>
          </a:prstGeom>
          <a:noFill/>
        </p:spPr>
        <p:txBody>
          <a:bodyPr wrap="square" rtlCol="0">
            <a:spAutoFit/>
          </a:bodyPr>
          <a:lstStyle/>
          <a:p>
            <a:pPr algn="ctr"/>
            <a:endParaRPr lang="tr-TR" sz="2800" b="1" dirty="0"/>
          </a:p>
          <a:p>
            <a:pPr algn="just"/>
            <a:r>
              <a:rPr lang="tr-TR" sz="2800" dirty="0" smtClean="0"/>
              <a:t>Görsel-grafikli-resimli soru yok</a:t>
            </a:r>
          </a:p>
          <a:p>
            <a:pPr algn="just"/>
            <a:r>
              <a:rPr lang="tr-TR" sz="2800" dirty="0" smtClean="0"/>
              <a:t>Soru </a:t>
            </a:r>
            <a:r>
              <a:rPr lang="tr-TR" sz="2800" dirty="0"/>
              <a:t>metinleri MEB kitabından </a:t>
            </a:r>
            <a:r>
              <a:rPr lang="tr-TR" sz="2800" dirty="0" smtClean="0"/>
              <a:t>alınmış</a:t>
            </a:r>
          </a:p>
          <a:p>
            <a:pPr algn="just"/>
            <a:r>
              <a:rPr lang="tr-TR" sz="2800" dirty="0" smtClean="0"/>
              <a:t>Düşünmeye sevk eden sorular</a:t>
            </a:r>
          </a:p>
          <a:p>
            <a:pPr algn="just"/>
            <a:r>
              <a:rPr lang="tr-TR" sz="2800" dirty="0" smtClean="0"/>
              <a:t>Kavram bilgisi</a:t>
            </a:r>
          </a:p>
          <a:p>
            <a:pPr algn="just"/>
            <a:r>
              <a:rPr lang="tr-TR" sz="2800" dirty="0" smtClean="0"/>
              <a:t>Metin ağırlıklı</a:t>
            </a:r>
          </a:p>
          <a:p>
            <a:pPr algn="just"/>
            <a:r>
              <a:rPr lang="tr-TR" sz="2800" dirty="0" smtClean="0"/>
              <a:t>Anlaşılması kolay</a:t>
            </a:r>
          </a:p>
          <a:p>
            <a:pPr algn="just"/>
            <a:r>
              <a:rPr lang="tr-TR" sz="2800" dirty="0"/>
              <a:t>Bilgiyi kullanma ve yorum gücü</a:t>
            </a:r>
          </a:p>
          <a:p>
            <a:pPr algn="just"/>
            <a:endParaRPr lang="tr-TR" sz="2800" dirty="0"/>
          </a:p>
        </p:txBody>
      </p:sp>
      <p:sp>
        <p:nvSpPr>
          <p:cNvPr id="8" name="7 Dikdörtgen"/>
          <p:cNvSpPr/>
          <p:nvPr/>
        </p:nvSpPr>
        <p:spPr>
          <a:xfrm>
            <a:off x="683568" y="2204864"/>
            <a:ext cx="1719319" cy="523220"/>
          </a:xfrm>
          <a:prstGeom prst="rect">
            <a:avLst/>
          </a:prstGeom>
        </p:spPr>
        <p:txBody>
          <a:bodyPr wrap="square">
            <a:spAutoFit/>
          </a:bodyPr>
          <a:lstStyle/>
          <a:p>
            <a:pPr lvl="0" algn="just"/>
            <a:r>
              <a:rPr lang="tr-TR" sz="2800" b="1" dirty="0" smtClean="0">
                <a:solidFill>
                  <a:prstClr val="black"/>
                </a:solidFill>
              </a:rPr>
              <a:t>Ekim </a:t>
            </a:r>
          </a:p>
        </p:txBody>
      </p:sp>
    </p:spTree>
    <p:extLst>
      <p:ext uri="{BB962C8B-B14F-4D97-AF65-F5344CB8AC3E}">
        <p14:creationId xmlns:p14="http://schemas.microsoft.com/office/powerpoint/2010/main" val="3378668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33771"/>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20"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2" name="Metin kutusu 1">
            <a:extLst>
              <a:ext uri="{FF2B5EF4-FFF2-40B4-BE49-F238E27FC236}">
                <a16:creationId xmlns:a16="http://schemas.microsoft.com/office/drawing/2014/main" id="{9D1BF9C1-9359-491F-8857-911D2A5579BC}"/>
              </a:ext>
            </a:extLst>
          </p:cNvPr>
          <p:cNvSpPr txBox="1"/>
          <p:nvPr/>
        </p:nvSpPr>
        <p:spPr>
          <a:xfrm>
            <a:off x="480582" y="1052736"/>
            <a:ext cx="8496944" cy="461665"/>
          </a:xfrm>
          <a:prstGeom prst="rect">
            <a:avLst/>
          </a:prstGeom>
          <a:noFill/>
        </p:spPr>
        <p:txBody>
          <a:bodyPr wrap="square" rtlCol="0">
            <a:spAutoFit/>
          </a:bodyPr>
          <a:lstStyle/>
          <a:p>
            <a:pPr algn="ctr"/>
            <a:r>
              <a:rPr lang="tr-TR" sz="2400" b="1" dirty="0">
                <a:solidFill>
                  <a:srgbClr val="FF0000"/>
                </a:solidFill>
              </a:rPr>
              <a:t>YAYINLANAN </a:t>
            </a:r>
            <a:r>
              <a:rPr lang="tr-TR" sz="2400" b="1" dirty="0" smtClean="0">
                <a:solidFill>
                  <a:srgbClr val="FF0000"/>
                </a:solidFill>
              </a:rPr>
              <a:t>ÖRNEK SORULAR</a:t>
            </a:r>
            <a:endParaRPr lang="tr-TR" sz="2400" b="1" dirty="0">
              <a:solidFill>
                <a:srgbClr val="FF0000"/>
              </a:solidFill>
            </a:endParaRPr>
          </a:p>
        </p:txBody>
      </p:sp>
      <p:sp>
        <p:nvSpPr>
          <p:cNvPr id="3" name="Metin kutusu 2">
            <a:extLst>
              <a:ext uri="{FF2B5EF4-FFF2-40B4-BE49-F238E27FC236}">
                <a16:creationId xmlns:a16="http://schemas.microsoft.com/office/drawing/2014/main" id="{92C2AFF1-B16A-4A50-94A6-8C29CE6ED29A}"/>
              </a:ext>
            </a:extLst>
          </p:cNvPr>
          <p:cNvSpPr txBox="1"/>
          <p:nvPr/>
        </p:nvSpPr>
        <p:spPr>
          <a:xfrm>
            <a:off x="683568" y="2132856"/>
            <a:ext cx="7776864" cy="3970318"/>
          </a:xfrm>
          <a:prstGeom prst="rect">
            <a:avLst/>
          </a:prstGeom>
          <a:noFill/>
        </p:spPr>
        <p:txBody>
          <a:bodyPr wrap="square" rtlCol="0">
            <a:spAutoFit/>
          </a:bodyPr>
          <a:lstStyle/>
          <a:p>
            <a:pPr algn="just"/>
            <a:r>
              <a:rPr lang="tr-TR" sz="2800" b="1" dirty="0" smtClean="0"/>
              <a:t>Kasım</a:t>
            </a:r>
          </a:p>
          <a:p>
            <a:pPr algn="just"/>
            <a:r>
              <a:rPr lang="tr-TR" sz="2800" dirty="0" err="1"/>
              <a:t>Meb</a:t>
            </a:r>
            <a:r>
              <a:rPr lang="tr-TR" sz="2800" dirty="0"/>
              <a:t> kazanımlarına </a:t>
            </a:r>
            <a:r>
              <a:rPr lang="tr-TR" sz="2800" dirty="0" smtClean="0"/>
              <a:t>uygun</a:t>
            </a:r>
            <a:endParaRPr lang="tr-TR" sz="2800" b="1" dirty="0" smtClean="0"/>
          </a:p>
          <a:p>
            <a:pPr algn="just"/>
            <a:r>
              <a:rPr lang="tr-TR" sz="2800" dirty="0" smtClean="0"/>
              <a:t>Dikkat ve yorum becerisi</a:t>
            </a:r>
          </a:p>
          <a:p>
            <a:pPr algn="just"/>
            <a:r>
              <a:rPr lang="tr-TR" sz="2800" dirty="0" smtClean="0"/>
              <a:t>Kavram bilgisi</a:t>
            </a:r>
          </a:p>
          <a:p>
            <a:pPr algn="just"/>
            <a:r>
              <a:rPr lang="tr-TR" sz="2800" dirty="0" smtClean="0"/>
              <a:t>Çıkarımda bulunma</a:t>
            </a:r>
          </a:p>
          <a:p>
            <a:pPr algn="just"/>
            <a:r>
              <a:rPr lang="tr-TR" sz="2800" dirty="0"/>
              <a:t>Görsel-grafikli-resimli soru yok</a:t>
            </a:r>
          </a:p>
          <a:p>
            <a:pPr algn="just"/>
            <a:r>
              <a:rPr lang="tr-TR" sz="2800" dirty="0" smtClean="0"/>
              <a:t>Metin ağırlıklı</a:t>
            </a:r>
          </a:p>
          <a:p>
            <a:pPr algn="just"/>
            <a:r>
              <a:rPr lang="tr-TR" sz="2800" dirty="0" smtClean="0"/>
              <a:t>Yukarıda bilgi verilip aşağıda karşılığı istenmiş</a:t>
            </a:r>
          </a:p>
          <a:p>
            <a:pPr algn="just"/>
            <a:endParaRPr lang="tr-TR" sz="2800" dirty="0"/>
          </a:p>
        </p:txBody>
      </p:sp>
    </p:spTree>
    <p:extLst>
      <p:ext uri="{BB962C8B-B14F-4D97-AF65-F5344CB8AC3E}">
        <p14:creationId xmlns:p14="http://schemas.microsoft.com/office/powerpoint/2010/main" val="3378668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20"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2" name="Metin kutusu 1">
            <a:extLst>
              <a:ext uri="{FF2B5EF4-FFF2-40B4-BE49-F238E27FC236}">
                <a16:creationId xmlns:a16="http://schemas.microsoft.com/office/drawing/2014/main" id="{9D1BF9C1-9359-491F-8857-911D2A5579BC}"/>
              </a:ext>
            </a:extLst>
          </p:cNvPr>
          <p:cNvSpPr txBox="1"/>
          <p:nvPr/>
        </p:nvSpPr>
        <p:spPr>
          <a:xfrm>
            <a:off x="480582" y="1052736"/>
            <a:ext cx="8496944" cy="461665"/>
          </a:xfrm>
          <a:prstGeom prst="rect">
            <a:avLst/>
          </a:prstGeom>
          <a:noFill/>
        </p:spPr>
        <p:txBody>
          <a:bodyPr wrap="square" rtlCol="0">
            <a:spAutoFit/>
          </a:bodyPr>
          <a:lstStyle/>
          <a:p>
            <a:pPr algn="ctr"/>
            <a:r>
              <a:rPr lang="tr-TR" sz="2400" b="1" dirty="0">
                <a:solidFill>
                  <a:srgbClr val="FF0000"/>
                </a:solidFill>
              </a:rPr>
              <a:t>YAYINLANAN ÖRNEK </a:t>
            </a:r>
            <a:r>
              <a:rPr lang="tr-TR" sz="2400" b="1" dirty="0" smtClean="0">
                <a:solidFill>
                  <a:srgbClr val="FF0000"/>
                </a:solidFill>
              </a:rPr>
              <a:t>SORULAR</a:t>
            </a:r>
            <a:endParaRPr lang="tr-TR" sz="2400" b="1" dirty="0">
              <a:solidFill>
                <a:srgbClr val="FF0000"/>
              </a:solidFill>
            </a:endParaRPr>
          </a:p>
        </p:txBody>
      </p:sp>
      <p:sp>
        <p:nvSpPr>
          <p:cNvPr id="3" name="Metin kutusu 2">
            <a:extLst>
              <a:ext uri="{FF2B5EF4-FFF2-40B4-BE49-F238E27FC236}">
                <a16:creationId xmlns:a16="http://schemas.microsoft.com/office/drawing/2014/main" id="{92C2AFF1-B16A-4A50-94A6-8C29CE6ED29A}"/>
              </a:ext>
            </a:extLst>
          </p:cNvPr>
          <p:cNvSpPr txBox="1"/>
          <p:nvPr/>
        </p:nvSpPr>
        <p:spPr>
          <a:xfrm>
            <a:off x="683568" y="2076332"/>
            <a:ext cx="7776864" cy="4832092"/>
          </a:xfrm>
          <a:prstGeom prst="rect">
            <a:avLst/>
          </a:prstGeom>
          <a:noFill/>
        </p:spPr>
        <p:txBody>
          <a:bodyPr wrap="square" rtlCol="0">
            <a:spAutoFit/>
          </a:bodyPr>
          <a:lstStyle/>
          <a:p>
            <a:pPr algn="just"/>
            <a:r>
              <a:rPr lang="tr-TR" sz="2800" b="1" dirty="0" smtClean="0"/>
              <a:t>Aralık</a:t>
            </a:r>
          </a:p>
          <a:p>
            <a:pPr algn="just"/>
            <a:endParaRPr lang="tr-TR" sz="2800" b="1" dirty="0" smtClean="0"/>
          </a:p>
          <a:p>
            <a:pPr algn="just"/>
            <a:r>
              <a:rPr lang="tr-TR" sz="2800" dirty="0" smtClean="0"/>
              <a:t>Kavram bilgisi</a:t>
            </a:r>
          </a:p>
          <a:p>
            <a:pPr algn="just"/>
            <a:r>
              <a:rPr lang="tr-TR" sz="2800" dirty="0" smtClean="0"/>
              <a:t>Dikkat ve yorum becerisi</a:t>
            </a:r>
          </a:p>
          <a:p>
            <a:pPr algn="just"/>
            <a:r>
              <a:rPr lang="tr-TR" sz="2800" dirty="0" smtClean="0"/>
              <a:t>Çıkarımda bulunma</a:t>
            </a:r>
          </a:p>
          <a:p>
            <a:pPr algn="just"/>
            <a:r>
              <a:rPr lang="tr-TR" sz="2800" dirty="0" smtClean="0"/>
              <a:t>Okuduğunu anlama becerisi</a:t>
            </a:r>
          </a:p>
          <a:p>
            <a:pPr algn="just"/>
            <a:r>
              <a:rPr lang="tr-TR" sz="2800" dirty="0"/>
              <a:t>Soru metinleri MEB kitabından alınmış</a:t>
            </a:r>
          </a:p>
          <a:p>
            <a:pPr algn="just"/>
            <a:r>
              <a:rPr lang="tr-TR" sz="2800" dirty="0"/>
              <a:t>Görsel-grafikli-resimli soru yok</a:t>
            </a:r>
          </a:p>
          <a:p>
            <a:pPr algn="just"/>
            <a:r>
              <a:rPr lang="tr-TR" sz="2800" dirty="0" smtClean="0"/>
              <a:t>Metin ağırlıklı</a:t>
            </a:r>
          </a:p>
          <a:p>
            <a:pPr algn="just"/>
            <a:r>
              <a:rPr lang="tr-TR" sz="2800" dirty="0" smtClean="0"/>
              <a:t>Uzun sorular</a:t>
            </a:r>
          </a:p>
          <a:p>
            <a:pPr algn="just"/>
            <a:endParaRPr lang="tr-TR" sz="2800" dirty="0"/>
          </a:p>
        </p:txBody>
      </p:sp>
    </p:spTree>
    <p:extLst>
      <p:ext uri="{BB962C8B-B14F-4D97-AF65-F5344CB8AC3E}">
        <p14:creationId xmlns:p14="http://schemas.microsoft.com/office/powerpoint/2010/main" val="3378668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20"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2" name="Metin kutusu 1">
            <a:extLst>
              <a:ext uri="{FF2B5EF4-FFF2-40B4-BE49-F238E27FC236}">
                <a16:creationId xmlns:a16="http://schemas.microsoft.com/office/drawing/2014/main" id="{9D1BF9C1-9359-491F-8857-911D2A5579BC}"/>
              </a:ext>
            </a:extLst>
          </p:cNvPr>
          <p:cNvSpPr txBox="1"/>
          <p:nvPr/>
        </p:nvSpPr>
        <p:spPr>
          <a:xfrm>
            <a:off x="480582" y="1052736"/>
            <a:ext cx="8496944" cy="461665"/>
          </a:xfrm>
          <a:prstGeom prst="rect">
            <a:avLst/>
          </a:prstGeom>
          <a:noFill/>
        </p:spPr>
        <p:txBody>
          <a:bodyPr wrap="square" rtlCol="0">
            <a:spAutoFit/>
          </a:bodyPr>
          <a:lstStyle/>
          <a:p>
            <a:pPr algn="ctr"/>
            <a:r>
              <a:rPr lang="tr-TR" sz="2400" b="1" dirty="0">
                <a:solidFill>
                  <a:srgbClr val="FF0000"/>
                </a:solidFill>
              </a:rPr>
              <a:t>YAYINLANAN ÖRNEK </a:t>
            </a:r>
            <a:r>
              <a:rPr lang="tr-TR" sz="2400" b="1" dirty="0" smtClean="0">
                <a:solidFill>
                  <a:srgbClr val="FF0000"/>
                </a:solidFill>
              </a:rPr>
              <a:t>SORULAR</a:t>
            </a:r>
            <a:endParaRPr lang="tr-TR" sz="2400" b="1" dirty="0">
              <a:solidFill>
                <a:srgbClr val="FF0000"/>
              </a:solidFill>
            </a:endParaRPr>
          </a:p>
        </p:txBody>
      </p:sp>
      <p:sp>
        <p:nvSpPr>
          <p:cNvPr id="3" name="Metin kutusu 2">
            <a:extLst>
              <a:ext uri="{FF2B5EF4-FFF2-40B4-BE49-F238E27FC236}">
                <a16:creationId xmlns:a16="http://schemas.microsoft.com/office/drawing/2014/main" id="{92C2AFF1-B16A-4A50-94A6-8C29CE6ED29A}"/>
              </a:ext>
            </a:extLst>
          </p:cNvPr>
          <p:cNvSpPr txBox="1"/>
          <p:nvPr/>
        </p:nvSpPr>
        <p:spPr>
          <a:xfrm>
            <a:off x="683568" y="2132856"/>
            <a:ext cx="7776864" cy="3970318"/>
          </a:xfrm>
          <a:prstGeom prst="rect">
            <a:avLst/>
          </a:prstGeom>
          <a:noFill/>
        </p:spPr>
        <p:txBody>
          <a:bodyPr wrap="square" rtlCol="0">
            <a:spAutoFit/>
          </a:bodyPr>
          <a:lstStyle/>
          <a:p>
            <a:pPr algn="just"/>
            <a:r>
              <a:rPr lang="tr-TR" sz="2800" b="1" dirty="0" smtClean="0"/>
              <a:t>Ocak</a:t>
            </a:r>
          </a:p>
          <a:p>
            <a:pPr algn="just"/>
            <a:endParaRPr lang="tr-TR" sz="2800" b="1" dirty="0" smtClean="0"/>
          </a:p>
          <a:p>
            <a:pPr algn="just"/>
            <a:endParaRPr lang="tr-TR" sz="2800" dirty="0" smtClean="0"/>
          </a:p>
          <a:p>
            <a:pPr algn="just"/>
            <a:r>
              <a:rPr lang="tr-TR" sz="2800" dirty="0" smtClean="0"/>
              <a:t>Kavram bilgisi(en çok)</a:t>
            </a:r>
          </a:p>
          <a:p>
            <a:pPr algn="just"/>
            <a:r>
              <a:rPr lang="tr-TR" sz="2800" dirty="0" smtClean="0"/>
              <a:t>Soru </a:t>
            </a:r>
            <a:r>
              <a:rPr lang="tr-TR" sz="2800" dirty="0"/>
              <a:t>metinleri MEB kitabından alınmış</a:t>
            </a:r>
          </a:p>
          <a:p>
            <a:pPr algn="just"/>
            <a:r>
              <a:rPr lang="tr-TR" sz="2800" dirty="0"/>
              <a:t>Görsel-grafikli-resimli soru yok</a:t>
            </a:r>
          </a:p>
          <a:p>
            <a:pPr algn="just"/>
            <a:r>
              <a:rPr lang="tr-TR" sz="2800" dirty="0" smtClean="0"/>
              <a:t>Direk bilgi isteyen sorular ağırlıkta</a:t>
            </a:r>
          </a:p>
          <a:p>
            <a:pPr algn="just"/>
            <a:endParaRPr lang="tr-TR" sz="2800" dirty="0" smtClean="0"/>
          </a:p>
          <a:p>
            <a:pPr algn="just"/>
            <a:endParaRPr lang="tr-TR" sz="2800" dirty="0"/>
          </a:p>
        </p:txBody>
      </p:sp>
    </p:spTree>
    <p:extLst>
      <p:ext uri="{BB962C8B-B14F-4D97-AF65-F5344CB8AC3E}">
        <p14:creationId xmlns:p14="http://schemas.microsoft.com/office/powerpoint/2010/main" val="3378668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20"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2" name="Metin kutusu 1">
            <a:extLst>
              <a:ext uri="{FF2B5EF4-FFF2-40B4-BE49-F238E27FC236}">
                <a16:creationId xmlns:a16="http://schemas.microsoft.com/office/drawing/2014/main" id="{9D1BF9C1-9359-491F-8857-911D2A5579BC}"/>
              </a:ext>
            </a:extLst>
          </p:cNvPr>
          <p:cNvSpPr txBox="1"/>
          <p:nvPr/>
        </p:nvSpPr>
        <p:spPr>
          <a:xfrm>
            <a:off x="480582" y="1052736"/>
            <a:ext cx="8496944" cy="461665"/>
          </a:xfrm>
          <a:prstGeom prst="rect">
            <a:avLst/>
          </a:prstGeom>
          <a:noFill/>
        </p:spPr>
        <p:txBody>
          <a:bodyPr wrap="square" rtlCol="0">
            <a:spAutoFit/>
          </a:bodyPr>
          <a:lstStyle/>
          <a:p>
            <a:pPr algn="ctr"/>
            <a:r>
              <a:rPr lang="tr-TR" sz="2400" b="1" dirty="0">
                <a:solidFill>
                  <a:srgbClr val="FF0000"/>
                </a:solidFill>
              </a:rPr>
              <a:t>YAYINLANAN ÖRNEK </a:t>
            </a:r>
            <a:r>
              <a:rPr lang="tr-TR" sz="2400" b="1" dirty="0" smtClean="0">
                <a:solidFill>
                  <a:srgbClr val="FF0000"/>
                </a:solidFill>
              </a:rPr>
              <a:t>SORULAR</a:t>
            </a:r>
            <a:endParaRPr lang="tr-TR" sz="2400" b="1" dirty="0">
              <a:solidFill>
                <a:srgbClr val="FF0000"/>
              </a:solidFill>
            </a:endParaRPr>
          </a:p>
        </p:txBody>
      </p:sp>
      <p:sp>
        <p:nvSpPr>
          <p:cNvPr id="3" name="Metin kutusu 2">
            <a:extLst>
              <a:ext uri="{FF2B5EF4-FFF2-40B4-BE49-F238E27FC236}">
                <a16:creationId xmlns:a16="http://schemas.microsoft.com/office/drawing/2014/main" id="{92C2AFF1-B16A-4A50-94A6-8C29CE6ED29A}"/>
              </a:ext>
            </a:extLst>
          </p:cNvPr>
          <p:cNvSpPr txBox="1"/>
          <p:nvPr/>
        </p:nvSpPr>
        <p:spPr>
          <a:xfrm>
            <a:off x="683568" y="2132856"/>
            <a:ext cx="7776864" cy="5693866"/>
          </a:xfrm>
          <a:prstGeom prst="rect">
            <a:avLst/>
          </a:prstGeom>
          <a:noFill/>
        </p:spPr>
        <p:txBody>
          <a:bodyPr wrap="square" rtlCol="0">
            <a:spAutoFit/>
          </a:bodyPr>
          <a:lstStyle/>
          <a:p>
            <a:pPr algn="just"/>
            <a:r>
              <a:rPr lang="tr-TR" sz="2800" b="1" dirty="0" smtClean="0"/>
              <a:t>Şubat </a:t>
            </a:r>
          </a:p>
          <a:p>
            <a:pPr algn="just"/>
            <a:endParaRPr lang="tr-TR" sz="2800" b="1" dirty="0" smtClean="0"/>
          </a:p>
          <a:p>
            <a:pPr algn="just"/>
            <a:endParaRPr lang="tr-TR" sz="2800" dirty="0" smtClean="0"/>
          </a:p>
          <a:p>
            <a:pPr algn="just"/>
            <a:r>
              <a:rPr lang="tr-TR" sz="2800" dirty="0" smtClean="0"/>
              <a:t>Konuya hakimiyet(Zekat ile ilgili)</a:t>
            </a:r>
          </a:p>
          <a:p>
            <a:pPr algn="just"/>
            <a:r>
              <a:rPr lang="tr-TR" sz="2800" dirty="0" smtClean="0"/>
              <a:t>Çıkarımda bulunma</a:t>
            </a:r>
          </a:p>
          <a:p>
            <a:pPr algn="just"/>
            <a:r>
              <a:rPr lang="tr-TR" sz="2800" dirty="0" smtClean="0"/>
              <a:t>Dikkat ve yorum becerisi</a:t>
            </a:r>
          </a:p>
          <a:p>
            <a:pPr algn="just"/>
            <a:r>
              <a:rPr lang="tr-TR" sz="2800" dirty="0" smtClean="0"/>
              <a:t>Okuduğunu anlama becerisi</a:t>
            </a:r>
          </a:p>
          <a:p>
            <a:pPr algn="just"/>
            <a:r>
              <a:rPr lang="tr-TR" sz="2800" dirty="0"/>
              <a:t>Soru metinleri MEB kitabından </a:t>
            </a:r>
            <a:r>
              <a:rPr lang="tr-TR" sz="2800" dirty="0" smtClean="0"/>
              <a:t>alınmış</a:t>
            </a:r>
          </a:p>
          <a:p>
            <a:pPr algn="just"/>
            <a:r>
              <a:rPr lang="tr-TR" sz="2800" dirty="0"/>
              <a:t>Görsel-grafikli-resimli soru yok</a:t>
            </a:r>
          </a:p>
          <a:p>
            <a:pPr algn="just"/>
            <a:endParaRPr lang="tr-TR" sz="2800" dirty="0"/>
          </a:p>
          <a:p>
            <a:pPr algn="just"/>
            <a:endParaRPr lang="tr-TR" sz="2800" dirty="0" smtClean="0"/>
          </a:p>
          <a:p>
            <a:pPr algn="just"/>
            <a:endParaRPr lang="tr-TR" sz="2800" dirty="0" smtClean="0"/>
          </a:p>
          <a:p>
            <a:pPr algn="just"/>
            <a:endParaRPr lang="tr-TR" sz="2800" dirty="0"/>
          </a:p>
        </p:txBody>
      </p:sp>
    </p:spTree>
    <p:extLst>
      <p:ext uri="{BB962C8B-B14F-4D97-AF65-F5344CB8AC3E}">
        <p14:creationId xmlns:p14="http://schemas.microsoft.com/office/powerpoint/2010/main" val="3423865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20"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8" name="Metin kutusu 7">
            <a:extLst>
              <a:ext uri="{FF2B5EF4-FFF2-40B4-BE49-F238E27FC236}">
                <a16:creationId xmlns:a16="http://schemas.microsoft.com/office/drawing/2014/main" id="{295D9E35-5563-4011-8C85-203BD8497D8C}"/>
              </a:ext>
            </a:extLst>
          </p:cNvPr>
          <p:cNvSpPr txBox="1"/>
          <p:nvPr/>
        </p:nvSpPr>
        <p:spPr>
          <a:xfrm>
            <a:off x="480582" y="1051790"/>
            <a:ext cx="8496944" cy="461665"/>
          </a:xfrm>
          <a:prstGeom prst="rect">
            <a:avLst/>
          </a:prstGeom>
          <a:noFill/>
        </p:spPr>
        <p:txBody>
          <a:bodyPr wrap="square" rtlCol="0">
            <a:spAutoFit/>
          </a:bodyPr>
          <a:lstStyle/>
          <a:p>
            <a:pPr algn="ctr"/>
            <a:r>
              <a:rPr lang="tr-TR" sz="2400" b="1" dirty="0" smtClean="0">
                <a:solidFill>
                  <a:srgbClr val="FF0000"/>
                </a:solidFill>
              </a:rPr>
              <a:t>EKİM AYI SORULARI</a:t>
            </a:r>
            <a:endParaRPr lang="tr-TR" sz="2400" b="1" dirty="0">
              <a:solidFill>
                <a:srgbClr val="FF0000"/>
              </a:solidFill>
            </a:endParaRPr>
          </a:p>
        </p:txBody>
      </p:sp>
      <p:sp>
        <p:nvSpPr>
          <p:cNvPr id="9" name="Metin kutusu 8">
            <a:extLst>
              <a:ext uri="{FF2B5EF4-FFF2-40B4-BE49-F238E27FC236}">
                <a16:creationId xmlns:a16="http://schemas.microsoft.com/office/drawing/2014/main" id="{8C59594A-141E-474A-8C78-93B5412428F0}"/>
              </a:ext>
            </a:extLst>
          </p:cNvPr>
          <p:cNvSpPr txBox="1"/>
          <p:nvPr/>
        </p:nvSpPr>
        <p:spPr>
          <a:xfrm>
            <a:off x="683568" y="2132856"/>
            <a:ext cx="7776864" cy="2862322"/>
          </a:xfrm>
          <a:prstGeom prst="rect">
            <a:avLst/>
          </a:prstGeom>
          <a:noFill/>
        </p:spPr>
        <p:txBody>
          <a:bodyPr wrap="square" rtlCol="0">
            <a:spAutoFit/>
          </a:bodyPr>
          <a:lstStyle/>
          <a:p>
            <a:r>
              <a:rPr lang="en-US"/>
              <a:t>Hz. Peygamber, bir eve misafir olur. Evin hanımı, çocuğuna “Gelirsen sana bir şey vereceğim.” diye seslenir. Bunun üzerine Hz. Peygamber anneye “Çocuğa ne vereceksin?” diye sorar. O da hurma vereceğini söyler. Bunun üzerine Allah Resulü, “Eğer aldatıp ona bir şey vermeseydin sana bir yalan günahı yazılmış olurdu.” buyurur. </a:t>
            </a:r>
          </a:p>
          <a:p>
            <a:r>
              <a:rPr lang="en-US" b="1"/>
              <a:t>Bu olayda Hz. Peygamber’in verdiği mesaj aşağıdakilerden hangisidir? </a:t>
            </a:r>
            <a:endParaRPr lang="en-US"/>
          </a:p>
          <a:p>
            <a:r>
              <a:rPr lang="en-US"/>
              <a:t>A) Anneler çocuklarına merhametli olmalıdır. </a:t>
            </a:r>
          </a:p>
          <a:p>
            <a:r>
              <a:rPr lang="en-US"/>
              <a:t>B) Çocuklar koruyup gözetilmelidir. </a:t>
            </a:r>
          </a:p>
          <a:p>
            <a:r>
              <a:rPr lang="en-US"/>
              <a:t>C) Verilen söz yerine getirilmelidir. </a:t>
            </a:r>
          </a:p>
          <a:p>
            <a:r>
              <a:rPr lang="en-US"/>
              <a:t>D) Başarı ödüllendirilmelidir.</a:t>
            </a:r>
            <a:endParaRPr lang="tr-TR" sz="2800" dirty="0"/>
          </a:p>
        </p:txBody>
      </p:sp>
      <p:sp>
        <p:nvSpPr>
          <p:cNvPr id="10" name="9 Metin kutusu"/>
          <p:cNvSpPr txBox="1"/>
          <p:nvPr/>
        </p:nvSpPr>
        <p:spPr>
          <a:xfrm>
            <a:off x="827584" y="4869160"/>
            <a:ext cx="6912768" cy="1569660"/>
          </a:xfrm>
          <a:prstGeom prst="rect">
            <a:avLst/>
          </a:prstGeom>
          <a:noFill/>
        </p:spPr>
        <p:txBody>
          <a:bodyPr wrap="square" rtlCol="0">
            <a:spAutoFit/>
          </a:bodyPr>
          <a:lstStyle/>
          <a:p>
            <a:r>
              <a:rPr lang="tr-TR" sz="2400" b="1" dirty="0" smtClean="0"/>
              <a:t>Cevap: C</a:t>
            </a:r>
          </a:p>
          <a:p>
            <a:r>
              <a:rPr lang="tr-TR" dirty="0" smtClean="0"/>
              <a:t>SORUYU ÇÖZMEK İÇİN GEREKEN BECERİLER</a:t>
            </a:r>
          </a:p>
          <a:p>
            <a:r>
              <a:rPr lang="tr-TR" dirty="0" smtClean="0"/>
              <a:t>Okuduğunu anlama</a:t>
            </a:r>
          </a:p>
          <a:p>
            <a:r>
              <a:rPr lang="tr-TR" dirty="0" smtClean="0"/>
              <a:t>Çıkarımda bulunma</a:t>
            </a:r>
          </a:p>
          <a:p>
            <a:r>
              <a:rPr lang="tr-TR" dirty="0" smtClean="0"/>
              <a:t>Yorumlama </a:t>
            </a:r>
            <a:endParaRPr lang="tr-TR" dirty="0"/>
          </a:p>
        </p:txBody>
      </p:sp>
    </p:spTree>
    <p:extLst>
      <p:ext uri="{BB962C8B-B14F-4D97-AF65-F5344CB8AC3E}">
        <p14:creationId xmlns:p14="http://schemas.microsoft.com/office/powerpoint/2010/main" val="706799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20"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8" name="Metin kutusu 7">
            <a:extLst>
              <a:ext uri="{FF2B5EF4-FFF2-40B4-BE49-F238E27FC236}">
                <a16:creationId xmlns:a16="http://schemas.microsoft.com/office/drawing/2014/main" id="{295D9E35-5563-4011-8C85-203BD8497D8C}"/>
              </a:ext>
            </a:extLst>
          </p:cNvPr>
          <p:cNvSpPr txBox="1"/>
          <p:nvPr/>
        </p:nvSpPr>
        <p:spPr>
          <a:xfrm>
            <a:off x="480582" y="1051790"/>
            <a:ext cx="8496944" cy="461665"/>
          </a:xfrm>
          <a:prstGeom prst="rect">
            <a:avLst/>
          </a:prstGeom>
          <a:noFill/>
        </p:spPr>
        <p:txBody>
          <a:bodyPr wrap="square" rtlCol="0">
            <a:spAutoFit/>
          </a:bodyPr>
          <a:lstStyle/>
          <a:p>
            <a:pPr algn="ctr"/>
            <a:r>
              <a:rPr lang="tr-TR" sz="2400" b="1" dirty="0" smtClean="0">
                <a:solidFill>
                  <a:srgbClr val="FF0000"/>
                </a:solidFill>
              </a:rPr>
              <a:t>EKİM AYI SORULARI</a:t>
            </a:r>
            <a:endParaRPr lang="tr-TR" sz="2400" b="1" dirty="0">
              <a:solidFill>
                <a:srgbClr val="FF0000"/>
              </a:solidFill>
            </a:endParaRPr>
          </a:p>
        </p:txBody>
      </p:sp>
      <p:sp>
        <p:nvSpPr>
          <p:cNvPr id="9" name="Metin kutusu 8">
            <a:extLst>
              <a:ext uri="{FF2B5EF4-FFF2-40B4-BE49-F238E27FC236}">
                <a16:creationId xmlns:a16="http://schemas.microsoft.com/office/drawing/2014/main" id="{8C59594A-141E-474A-8C78-93B5412428F0}"/>
              </a:ext>
            </a:extLst>
          </p:cNvPr>
          <p:cNvSpPr txBox="1"/>
          <p:nvPr/>
        </p:nvSpPr>
        <p:spPr>
          <a:xfrm>
            <a:off x="683568" y="2132856"/>
            <a:ext cx="7776864" cy="3016210"/>
          </a:xfrm>
          <a:prstGeom prst="rect">
            <a:avLst/>
          </a:prstGeom>
          <a:noFill/>
        </p:spPr>
        <p:txBody>
          <a:bodyPr wrap="square" rtlCol="0">
            <a:spAutoFit/>
          </a:bodyPr>
          <a:lstStyle/>
          <a:p>
            <a:r>
              <a:rPr lang="en-US" dirty="0"/>
              <a:t>“</a:t>
            </a:r>
            <a:r>
              <a:rPr lang="en-US" dirty="0" err="1"/>
              <a:t>Gördün</a:t>
            </a:r>
            <a:r>
              <a:rPr lang="en-US" dirty="0"/>
              <a:t> </a:t>
            </a:r>
            <a:r>
              <a:rPr lang="en-US" dirty="0" err="1"/>
              <a:t>mü</a:t>
            </a:r>
            <a:r>
              <a:rPr lang="en-US" dirty="0"/>
              <a:t>, o </a:t>
            </a:r>
            <a:r>
              <a:rPr lang="en-US" dirty="0" err="1"/>
              <a:t>hesap</a:t>
            </a:r>
            <a:r>
              <a:rPr lang="en-US" dirty="0"/>
              <a:t> </a:t>
            </a:r>
            <a:r>
              <a:rPr lang="en-US" dirty="0" err="1"/>
              <a:t>ve</a:t>
            </a:r>
            <a:r>
              <a:rPr lang="en-US" dirty="0"/>
              <a:t> </a:t>
            </a:r>
            <a:r>
              <a:rPr lang="en-US" dirty="0" err="1"/>
              <a:t>ceza</a:t>
            </a:r>
            <a:r>
              <a:rPr lang="en-US" dirty="0"/>
              <a:t> </a:t>
            </a:r>
            <a:r>
              <a:rPr lang="en-US" dirty="0" err="1"/>
              <a:t>gününü</a:t>
            </a:r>
            <a:r>
              <a:rPr lang="en-US" dirty="0"/>
              <a:t> </a:t>
            </a:r>
            <a:r>
              <a:rPr lang="en-US" dirty="0" err="1"/>
              <a:t>yalanlayanı</a:t>
            </a:r>
            <a:r>
              <a:rPr lang="en-US" dirty="0"/>
              <a:t>! </a:t>
            </a:r>
          </a:p>
          <a:p>
            <a:r>
              <a:rPr lang="en-US" dirty="0" err="1"/>
              <a:t>İşte</a:t>
            </a:r>
            <a:r>
              <a:rPr lang="en-US" dirty="0"/>
              <a:t> o, </a:t>
            </a:r>
            <a:r>
              <a:rPr lang="en-US" dirty="0" err="1"/>
              <a:t>yetimi</a:t>
            </a:r>
            <a:r>
              <a:rPr lang="en-US" dirty="0"/>
              <a:t> </a:t>
            </a:r>
            <a:r>
              <a:rPr lang="en-US" dirty="0" err="1"/>
              <a:t>itip</a:t>
            </a:r>
            <a:r>
              <a:rPr lang="en-US" dirty="0"/>
              <a:t> </a:t>
            </a:r>
            <a:r>
              <a:rPr lang="en-US" dirty="0" err="1"/>
              <a:t>kakan</a:t>
            </a:r>
            <a:r>
              <a:rPr lang="en-US" dirty="0"/>
              <a:t>, </a:t>
            </a:r>
            <a:r>
              <a:rPr lang="en-US" dirty="0" err="1"/>
              <a:t>yoksula</a:t>
            </a:r>
            <a:r>
              <a:rPr lang="en-US" dirty="0"/>
              <a:t> </a:t>
            </a:r>
            <a:r>
              <a:rPr lang="en-US" dirty="0" err="1"/>
              <a:t>yedirmeyi</a:t>
            </a:r>
            <a:r>
              <a:rPr lang="en-US" dirty="0"/>
              <a:t> </a:t>
            </a:r>
            <a:r>
              <a:rPr lang="en-US" dirty="0" err="1"/>
              <a:t>özendirmeyen</a:t>
            </a:r>
            <a:r>
              <a:rPr lang="en-US" dirty="0"/>
              <a:t> </a:t>
            </a:r>
            <a:r>
              <a:rPr lang="en-US" dirty="0" err="1"/>
              <a:t>kimsedir</a:t>
            </a:r>
            <a:r>
              <a:rPr lang="en-US" dirty="0"/>
              <a:t>. </a:t>
            </a:r>
          </a:p>
          <a:p>
            <a:r>
              <a:rPr lang="en-US" dirty="0" err="1"/>
              <a:t>Yazıklar</a:t>
            </a:r>
            <a:r>
              <a:rPr lang="en-US" dirty="0"/>
              <a:t> </a:t>
            </a:r>
            <a:r>
              <a:rPr lang="en-US" dirty="0" err="1"/>
              <a:t>olsun</a:t>
            </a:r>
            <a:r>
              <a:rPr lang="en-US" dirty="0"/>
              <a:t> o </a:t>
            </a:r>
            <a:r>
              <a:rPr lang="en-US" dirty="0" err="1"/>
              <a:t>namaz</a:t>
            </a:r>
            <a:r>
              <a:rPr lang="en-US" dirty="0"/>
              <a:t> </a:t>
            </a:r>
            <a:r>
              <a:rPr lang="en-US" dirty="0" err="1"/>
              <a:t>kılanlara</a:t>
            </a:r>
            <a:r>
              <a:rPr lang="en-US" dirty="0"/>
              <a:t> </a:t>
            </a:r>
            <a:r>
              <a:rPr lang="en-US" dirty="0" err="1"/>
              <a:t>ki</a:t>
            </a:r>
            <a:r>
              <a:rPr lang="en-US" dirty="0"/>
              <a:t> </a:t>
            </a:r>
            <a:r>
              <a:rPr lang="en-US" dirty="0" err="1"/>
              <a:t>onlar</a:t>
            </a:r>
            <a:r>
              <a:rPr lang="en-US" dirty="0"/>
              <a:t> </a:t>
            </a:r>
            <a:r>
              <a:rPr lang="en-US" dirty="0" err="1"/>
              <a:t>namazlarını</a:t>
            </a:r>
            <a:r>
              <a:rPr lang="en-US" dirty="0"/>
              <a:t> </a:t>
            </a:r>
            <a:r>
              <a:rPr lang="en-US" dirty="0" err="1"/>
              <a:t>ciddiye</a:t>
            </a:r>
            <a:r>
              <a:rPr lang="en-US" dirty="0"/>
              <a:t> </a:t>
            </a:r>
            <a:r>
              <a:rPr lang="en-US" dirty="0" err="1"/>
              <a:t>almazlar</a:t>
            </a:r>
            <a:r>
              <a:rPr lang="en-US" dirty="0"/>
              <a:t>. </a:t>
            </a:r>
          </a:p>
          <a:p>
            <a:r>
              <a:rPr lang="en-US" dirty="0" err="1"/>
              <a:t>Onlar</a:t>
            </a:r>
            <a:r>
              <a:rPr lang="en-US" dirty="0"/>
              <a:t> </a:t>
            </a:r>
            <a:r>
              <a:rPr lang="en-US" dirty="0" err="1"/>
              <a:t>gösteriş</a:t>
            </a:r>
            <a:r>
              <a:rPr lang="en-US" dirty="0"/>
              <a:t> </a:t>
            </a:r>
            <a:r>
              <a:rPr lang="en-US" dirty="0" err="1"/>
              <a:t>yaparlar</a:t>
            </a:r>
            <a:r>
              <a:rPr lang="en-US" dirty="0"/>
              <a:t>. </a:t>
            </a:r>
            <a:r>
              <a:rPr lang="en-US" dirty="0" err="1"/>
              <a:t>Ufacık</a:t>
            </a:r>
            <a:r>
              <a:rPr lang="en-US" dirty="0"/>
              <a:t> </a:t>
            </a:r>
            <a:r>
              <a:rPr lang="en-US" dirty="0" err="1"/>
              <a:t>bir</a:t>
            </a:r>
            <a:r>
              <a:rPr lang="en-US" dirty="0"/>
              <a:t> </a:t>
            </a:r>
            <a:r>
              <a:rPr lang="en-US" dirty="0" err="1"/>
              <a:t>yardıma</a:t>
            </a:r>
            <a:r>
              <a:rPr lang="en-US" dirty="0"/>
              <a:t> bile </a:t>
            </a:r>
            <a:r>
              <a:rPr lang="en-US" dirty="0" err="1"/>
              <a:t>engel</a:t>
            </a:r>
            <a:r>
              <a:rPr lang="en-US" dirty="0"/>
              <a:t> </a:t>
            </a:r>
            <a:r>
              <a:rPr lang="en-US" dirty="0" err="1"/>
              <a:t>olurlar</a:t>
            </a:r>
            <a:r>
              <a:rPr lang="en-US" dirty="0"/>
              <a:t>.” </a:t>
            </a:r>
          </a:p>
          <a:p>
            <a:r>
              <a:rPr lang="en-US" dirty="0"/>
              <a:t>(</a:t>
            </a:r>
            <a:r>
              <a:rPr lang="en-US" dirty="0" err="1"/>
              <a:t>Mâûn</a:t>
            </a:r>
            <a:r>
              <a:rPr lang="en-US" dirty="0"/>
              <a:t> suresi,1-7. </a:t>
            </a:r>
            <a:r>
              <a:rPr lang="en-US" dirty="0" err="1"/>
              <a:t>ayetler</a:t>
            </a:r>
            <a:r>
              <a:rPr lang="en-US" dirty="0"/>
              <a:t>) </a:t>
            </a:r>
          </a:p>
          <a:p>
            <a:r>
              <a:rPr lang="en-US" b="1" dirty="0" err="1"/>
              <a:t>Aşağıdakilerden</a:t>
            </a:r>
            <a:r>
              <a:rPr lang="en-US" b="1" dirty="0"/>
              <a:t> </a:t>
            </a:r>
            <a:r>
              <a:rPr lang="en-US" b="1" dirty="0" err="1"/>
              <a:t>hangisi</a:t>
            </a:r>
            <a:r>
              <a:rPr lang="en-US" b="1" dirty="0"/>
              <a:t> </a:t>
            </a:r>
            <a:r>
              <a:rPr lang="en-US" b="1" dirty="0" err="1"/>
              <a:t>bu</a:t>
            </a:r>
            <a:r>
              <a:rPr lang="en-US" b="1" dirty="0"/>
              <a:t> </a:t>
            </a:r>
            <a:r>
              <a:rPr lang="en-US" b="1" dirty="0" err="1"/>
              <a:t>ayetlerde</a:t>
            </a:r>
            <a:r>
              <a:rPr lang="en-US" b="1" dirty="0"/>
              <a:t> </a:t>
            </a:r>
            <a:r>
              <a:rPr lang="en-US" b="1" dirty="0" err="1"/>
              <a:t>eleştirilen</a:t>
            </a:r>
            <a:r>
              <a:rPr lang="en-US" b="1" dirty="0"/>
              <a:t> </a:t>
            </a:r>
            <a:r>
              <a:rPr lang="en-US" b="1" dirty="0" err="1"/>
              <a:t>tutumlardan</a:t>
            </a:r>
            <a:r>
              <a:rPr lang="en-US" b="1" dirty="0"/>
              <a:t> </a:t>
            </a:r>
            <a:r>
              <a:rPr lang="en-US" b="1" dirty="0" err="1"/>
              <a:t>biri</a:t>
            </a:r>
            <a:r>
              <a:rPr lang="en-US" b="1" dirty="0"/>
              <a:t> </a:t>
            </a:r>
            <a:r>
              <a:rPr lang="en-US" b="1" u="sng" dirty="0" err="1"/>
              <a:t>değildir</a:t>
            </a:r>
            <a:r>
              <a:rPr lang="en-US" b="1" dirty="0"/>
              <a:t>? </a:t>
            </a:r>
            <a:endParaRPr lang="en-US" dirty="0"/>
          </a:p>
          <a:p>
            <a:r>
              <a:rPr lang="en-US" dirty="0"/>
              <a:t>A) </a:t>
            </a:r>
            <a:r>
              <a:rPr lang="en-US" dirty="0" err="1"/>
              <a:t>Bencillik</a:t>
            </a:r>
            <a:r>
              <a:rPr lang="en-US" dirty="0"/>
              <a:t> </a:t>
            </a:r>
            <a:r>
              <a:rPr lang="tr-TR" dirty="0" smtClean="0"/>
              <a:t>       </a:t>
            </a:r>
            <a:r>
              <a:rPr lang="en-US" dirty="0" smtClean="0"/>
              <a:t>B</a:t>
            </a:r>
            <a:r>
              <a:rPr lang="en-US" dirty="0"/>
              <a:t>) </a:t>
            </a:r>
            <a:r>
              <a:rPr lang="en-US" dirty="0" err="1"/>
              <a:t>Karamsarlık</a:t>
            </a:r>
            <a:r>
              <a:rPr lang="en-US" dirty="0"/>
              <a:t> </a:t>
            </a:r>
          </a:p>
          <a:p>
            <a:r>
              <a:rPr lang="en-US" dirty="0"/>
              <a:t>C) </a:t>
            </a:r>
            <a:r>
              <a:rPr lang="en-US" dirty="0" err="1"/>
              <a:t>Kibirlenmek</a:t>
            </a:r>
            <a:r>
              <a:rPr lang="en-US" dirty="0"/>
              <a:t> D) </a:t>
            </a:r>
            <a:r>
              <a:rPr lang="en-US" dirty="0" err="1" smtClean="0"/>
              <a:t>Riyakârlık</a:t>
            </a:r>
            <a:endParaRPr lang="tr-TR" dirty="0" smtClean="0"/>
          </a:p>
          <a:p>
            <a:r>
              <a:rPr lang="tr-TR" sz="2800" dirty="0" smtClean="0"/>
              <a:t>Cevap : B</a:t>
            </a:r>
            <a:endParaRPr lang="tr-TR" sz="2800" dirty="0"/>
          </a:p>
        </p:txBody>
      </p:sp>
      <p:sp>
        <p:nvSpPr>
          <p:cNvPr id="10" name="9 Metin kutusu"/>
          <p:cNvSpPr txBox="1"/>
          <p:nvPr/>
        </p:nvSpPr>
        <p:spPr>
          <a:xfrm>
            <a:off x="827584" y="5085184"/>
            <a:ext cx="6912768" cy="1477328"/>
          </a:xfrm>
          <a:prstGeom prst="rect">
            <a:avLst/>
          </a:prstGeom>
          <a:noFill/>
        </p:spPr>
        <p:txBody>
          <a:bodyPr wrap="square" rtlCol="0">
            <a:spAutoFit/>
          </a:bodyPr>
          <a:lstStyle/>
          <a:p>
            <a:r>
              <a:rPr lang="tr-TR" dirty="0" smtClean="0"/>
              <a:t>SORUYU ÇÖZMEK İÇİN GEREKEN BECERİLER</a:t>
            </a:r>
          </a:p>
          <a:p>
            <a:r>
              <a:rPr lang="tr-TR" dirty="0" smtClean="0"/>
              <a:t>Kavram bilgisi</a:t>
            </a:r>
          </a:p>
          <a:p>
            <a:r>
              <a:rPr lang="tr-TR" dirty="0" smtClean="0"/>
              <a:t>Anlama ve yorumlama</a:t>
            </a:r>
          </a:p>
          <a:p>
            <a:r>
              <a:rPr lang="tr-TR" dirty="0"/>
              <a:t>Çıkarımda bulunma</a:t>
            </a:r>
          </a:p>
          <a:p>
            <a:endParaRPr lang="tr-TR" dirty="0"/>
          </a:p>
        </p:txBody>
      </p:sp>
    </p:spTree>
    <p:extLst>
      <p:ext uri="{BB962C8B-B14F-4D97-AF65-F5344CB8AC3E}">
        <p14:creationId xmlns:p14="http://schemas.microsoft.com/office/powerpoint/2010/main" val="3128718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0" y="0"/>
            <a:ext cx="9144000" cy="93610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177120" y="12773"/>
            <a:ext cx="7103868" cy="646331"/>
          </a:xfrm>
          <a:prstGeom prst="rect">
            <a:avLst/>
          </a:prstGeom>
          <a:noFill/>
        </p:spPr>
        <p:txBody>
          <a:bodyPr wrap="none" lIns="91440" tIns="45720" rIns="91440" bIns="45720">
            <a:spAutoFit/>
          </a:bodyPr>
          <a:lstStyle/>
          <a:p>
            <a:pPr algn="ctr"/>
            <a:r>
              <a:rPr lang="tr-TR"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DİN KÜLTÜRÜ VE AHL. BİLGİSİ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1911" y="6046650"/>
            <a:ext cx="2300178" cy="766726"/>
          </a:xfrm>
          <a:prstGeom prst="rect">
            <a:avLst/>
          </a:prstGeom>
        </p:spPr>
      </p:pic>
      <p:sp>
        <p:nvSpPr>
          <p:cNvPr id="8" name="Metin kutusu 7">
            <a:extLst>
              <a:ext uri="{FF2B5EF4-FFF2-40B4-BE49-F238E27FC236}">
                <a16:creationId xmlns:a16="http://schemas.microsoft.com/office/drawing/2014/main" id="{295D9E35-5563-4011-8C85-203BD8497D8C}"/>
              </a:ext>
            </a:extLst>
          </p:cNvPr>
          <p:cNvSpPr txBox="1"/>
          <p:nvPr/>
        </p:nvSpPr>
        <p:spPr>
          <a:xfrm>
            <a:off x="480582" y="1051790"/>
            <a:ext cx="8496944" cy="461665"/>
          </a:xfrm>
          <a:prstGeom prst="rect">
            <a:avLst/>
          </a:prstGeom>
          <a:noFill/>
        </p:spPr>
        <p:txBody>
          <a:bodyPr wrap="square" rtlCol="0">
            <a:spAutoFit/>
          </a:bodyPr>
          <a:lstStyle/>
          <a:p>
            <a:pPr algn="ctr"/>
            <a:r>
              <a:rPr lang="tr-TR" sz="2400" b="1" dirty="0" smtClean="0">
                <a:solidFill>
                  <a:srgbClr val="FF0000"/>
                </a:solidFill>
              </a:rPr>
              <a:t>EKİM AYI SORULARI</a:t>
            </a:r>
            <a:endParaRPr lang="tr-TR" sz="2400" b="1" dirty="0">
              <a:solidFill>
                <a:srgbClr val="FF0000"/>
              </a:solidFill>
            </a:endParaRPr>
          </a:p>
        </p:txBody>
      </p:sp>
      <p:sp>
        <p:nvSpPr>
          <p:cNvPr id="9" name="Metin kutusu 8">
            <a:extLst>
              <a:ext uri="{FF2B5EF4-FFF2-40B4-BE49-F238E27FC236}">
                <a16:creationId xmlns:a16="http://schemas.microsoft.com/office/drawing/2014/main" id="{8C59594A-141E-474A-8C78-93B5412428F0}"/>
              </a:ext>
            </a:extLst>
          </p:cNvPr>
          <p:cNvSpPr txBox="1"/>
          <p:nvPr/>
        </p:nvSpPr>
        <p:spPr>
          <a:xfrm>
            <a:off x="683568" y="2132856"/>
            <a:ext cx="7776864" cy="2862322"/>
          </a:xfrm>
          <a:prstGeom prst="rect">
            <a:avLst/>
          </a:prstGeom>
          <a:noFill/>
        </p:spPr>
        <p:txBody>
          <a:bodyPr wrap="square" rtlCol="0">
            <a:spAutoFit/>
          </a:bodyPr>
          <a:lstStyle/>
          <a:p>
            <a:endParaRPr lang="en-US" dirty="0"/>
          </a:p>
          <a:p>
            <a:r>
              <a:rPr lang="en-US" b="1" dirty="0" err="1"/>
              <a:t>Aşağıdaki</a:t>
            </a:r>
            <a:r>
              <a:rPr lang="en-US" b="1" dirty="0"/>
              <a:t> </a:t>
            </a:r>
            <a:r>
              <a:rPr lang="en-US" b="1" dirty="0" err="1"/>
              <a:t>ayetlerin</a:t>
            </a:r>
            <a:r>
              <a:rPr lang="en-US" b="1" dirty="0"/>
              <a:t> </a:t>
            </a:r>
            <a:r>
              <a:rPr lang="en-US" b="1" dirty="0" err="1"/>
              <a:t>hangisinde</a:t>
            </a:r>
            <a:r>
              <a:rPr lang="en-US" b="1" dirty="0"/>
              <a:t> </a:t>
            </a:r>
            <a:r>
              <a:rPr lang="en-US" b="1" dirty="0" err="1"/>
              <a:t>Kur’an-ı</a:t>
            </a:r>
            <a:r>
              <a:rPr lang="en-US" b="1" dirty="0"/>
              <a:t> </a:t>
            </a:r>
            <a:r>
              <a:rPr lang="en-US" b="1" dirty="0" err="1"/>
              <a:t>Kerim’in</a:t>
            </a:r>
            <a:r>
              <a:rPr lang="en-US" b="1" dirty="0"/>
              <a:t> </a:t>
            </a:r>
            <a:r>
              <a:rPr lang="en-US" b="1" dirty="0" err="1"/>
              <a:t>kaynağına</a:t>
            </a:r>
            <a:r>
              <a:rPr lang="en-US" b="1" dirty="0"/>
              <a:t> </a:t>
            </a:r>
            <a:r>
              <a:rPr lang="en-US" b="1" dirty="0" err="1"/>
              <a:t>vurgu</a:t>
            </a:r>
            <a:r>
              <a:rPr lang="en-US" b="1" dirty="0"/>
              <a:t> </a:t>
            </a:r>
            <a:r>
              <a:rPr lang="en-US" b="1" dirty="0" err="1"/>
              <a:t>yapılmaktadır</a:t>
            </a:r>
            <a:r>
              <a:rPr lang="en-US" b="1" dirty="0"/>
              <a:t>? </a:t>
            </a:r>
            <a:endParaRPr lang="tr-TR" b="1" dirty="0" smtClean="0"/>
          </a:p>
          <a:p>
            <a:r>
              <a:rPr lang="tr-TR" b="1" dirty="0" smtClean="0"/>
              <a:t>A</a:t>
            </a:r>
            <a:r>
              <a:rPr lang="en-US" dirty="0" smtClean="0"/>
              <a:t>“… </a:t>
            </a:r>
            <a:r>
              <a:rPr lang="en-US" dirty="0" err="1"/>
              <a:t>Bana</a:t>
            </a:r>
            <a:r>
              <a:rPr lang="en-US" dirty="0"/>
              <a:t>, </a:t>
            </a:r>
            <a:r>
              <a:rPr lang="en-US" dirty="0" err="1"/>
              <a:t>Müslümanlardan</a:t>
            </a:r>
            <a:r>
              <a:rPr lang="en-US" dirty="0"/>
              <a:t> </a:t>
            </a:r>
            <a:r>
              <a:rPr lang="en-US" dirty="0" err="1"/>
              <a:t>olmam</a:t>
            </a:r>
            <a:r>
              <a:rPr lang="en-US" dirty="0"/>
              <a:t> </a:t>
            </a:r>
            <a:r>
              <a:rPr lang="en-US" dirty="0" err="1"/>
              <a:t>ve</a:t>
            </a:r>
            <a:r>
              <a:rPr lang="en-US" dirty="0"/>
              <a:t> </a:t>
            </a:r>
            <a:r>
              <a:rPr lang="en-US" dirty="0" err="1"/>
              <a:t>Kur’an’ı</a:t>
            </a:r>
            <a:r>
              <a:rPr lang="en-US" dirty="0"/>
              <a:t> </a:t>
            </a:r>
            <a:r>
              <a:rPr lang="en-US" dirty="0" err="1"/>
              <a:t>okumam</a:t>
            </a:r>
            <a:r>
              <a:rPr lang="en-US" dirty="0"/>
              <a:t> </a:t>
            </a:r>
            <a:r>
              <a:rPr lang="en-US" dirty="0" err="1"/>
              <a:t>emredildi</a:t>
            </a:r>
            <a:r>
              <a:rPr lang="en-US" dirty="0"/>
              <a:t>.” (</a:t>
            </a:r>
            <a:r>
              <a:rPr lang="en-US" dirty="0" err="1"/>
              <a:t>Neml</a:t>
            </a:r>
            <a:r>
              <a:rPr lang="en-US" dirty="0"/>
              <a:t> </a:t>
            </a:r>
            <a:r>
              <a:rPr lang="en-US" dirty="0" err="1"/>
              <a:t>suresi</a:t>
            </a:r>
            <a:r>
              <a:rPr lang="en-US" dirty="0"/>
              <a:t>, 91. </a:t>
            </a:r>
            <a:r>
              <a:rPr lang="en-US" dirty="0" err="1"/>
              <a:t>ayet</a:t>
            </a:r>
            <a:r>
              <a:rPr lang="en-US" dirty="0"/>
              <a:t>) </a:t>
            </a:r>
          </a:p>
          <a:p>
            <a:r>
              <a:rPr lang="tr-TR" b="1" dirty="0" smtClean="0"/>
              <a:t>B</a:t>
            </a:r>
            <a:r>
              <a:rPr lang="en-US" dirty="0" smtClean="0"/>
              <a:t>“</a:t>
            </a:r>
            <a:r>
              <a:rPr lang="en-US" dirty="0" err="1" smtClean="0"/>
              <a:t>Kur’an</a:t>
            </a:r>
            <a:r>
              <a:rPr lang="en-US" dirty="0" smtClean="0"/>
              <a:t> </a:t>
            </a:r>
            <a:r>
              <a:rPr lang="en-US" dirty="0" err="1"/>
              <a:t>okuduğun</a:t>
            </a:r>
            <a:r>
              <a:rPr lang="en-US" dirty="0"/>
              <a:t> zaman, </a:t>
            </a:r>
            <a:r>
              <a:rPr lang="en-US" dirty="0" err="1"/>
              <a:t>kovulmuş</a:t>
            </a:r>
            <a:r>
              <a:rPr lang="en-US" dirty="0"/>
              <a:t> </a:t>
            </a:r>
            <a:r>
              <a:rPr lang="en-US" dirty="0" err="1"/>
              <a:t>şeytandan</a:t>
            </a:r>
            <a:r>
              <a:rPr lang="en-US" dirty="0"/>
              <a:t> </a:t>
            </a:r>
            <a:r>
              <a:rPr lang="en-US" dirty="0" err="1"/>
              <a:t>Allah’a</a:t>
            </a:r>
            <a:r>
              <a:rPr lang="en-US" dirty="0"/>
              <a:t> </a:t>
            </a:r>
            <a:r>
              <a:rPr lang="en-US" dirty="0" err="1"/>
              <a:t>sığın</a:t>
            </a:r>
            <a:r>
              <a:rPr lang="en-US" dirty="0"/>
              <a:t>.” (</a:t>
            </a:r>
            <a:r>
              <a:rPr lang="en-US" dirty="0" err="1"/>
              <a:t>Nahl</a:t>
            </a:r>
            <a:r>
              <a:rPr lang="en-US" dirty="0"/>
              <a:t> </a:t>
            </a:r>
            <a:r>
              <a:rPr lang="en-US" dirty="0" err="1"/>
              <a:t>suresi</a:t>
            </a:r>
            <a:r>
              <a:rPr lang="en-US" dirty="0"/>
              <a:t>, 98. </a:t>
            </a:r>
            <a:r>
              <a:rPr lang="en-US" dirty="0" err="1"/>
              <a:t>ayet</a:t>
            </a:r>
            <a:r>
              <a:rPr lang="en-US" dirty="0"/>
              <a:t>) </a:t>
            </a:r>
          </a:p>
          <a:p>
            <a:r>
              <a:rPr lang="tr-TR" b="1" dirty="0" smtClean="0"/>
              <a:t>C</a:t>
            </a:r>
            <a:r>
              <a:rPr lang="en-US" dirty="0" smtClean="0"/>
              <a:t>“</a:t>
            </a:r>
            <a:r>
              <a:rPr lang="en-US" dirty="0" err="1" smtClean="0"/>
              <a:t>Şüphe</a:t>
            </a:r>
            <a:r>
              <a:rPr lang="en-US" dirty="0" smtClean="0"/>
              <a:t> </a:t>
            </a:r>
            <a:r>
              <a:rPr lang="en-US" dirty="0"/>
              <a:t>yok </a:t>
            </a:r>
            <a:r>
              <a:rPr lang="en-US" dirty="0" err="1"/>
              <a:t>ki</a:t>
            </a:r>
            <a:r>
              <a:rPr lang="en-US" dirty="0"/>
              <a:t> </a:t>
            </a:r>
            <a:r>
              <a:rPr lang="en-US" dirty="0" err="1"/>
              <a:t>Kur’an’ı</a:t>
            </a:r>
            <a:r>
              <a:rPr lang="en-US" dirty="0"/>
              <a:t> </a:t>
            </a:r>
            <a:r>
              <a:rPr lang="en-US" dirty="0" err="1"/>
              <a:t>sana</a:t>
            </a:r>
            <a:r>
              <a:rPr lang="en-US" dirty="0"/>
              <a:t> biz, </a:t>
            </a:r>
            <a:r>
              <a:rPr lang="en-US" dirty="0" err="1"/>
              <a:t>elbette</a:t>
            </a:r>
            <a:r>
              <a:rPr lang="en-US" dirty="0"/>
              <a:t> biz </a:t>
            </a:r>
            <a:r>
              <a:rPr lang="en-US" dirty="0" err="1"/>
              <a:t>indirdik</a:t>
            </a:r>
            <a:r>
              <a:rPr lang="en-US" dirty="0"/>
              <a:t>.” (</a:t>
            </a:r>
            <a:r>
              <a:rPr lang="en-US" dirty="0" err="1"/>
              <a:t>İnsan</a:t>
            </a:r>
            <a:r>
              <a:rPr lang="en-US" dirty="0"/>
              <a:t> </a:t>
            </a:r>
            <a:r>
              <a:rPr lang="en-US" dirty="0" err="1"/>
              <a:t>suresi</a:t>
            </a:r>
            <a:r>
              <a:rPr lang="en-US" dirty="0"/>
              <a:t>, 23. </a:t>
            </a:r>
            <a:r>
              <a:rPr lang="en-US" dirty="0" err="1"/>
              <a:t>ayet</a:t>
            </a:r>
            <a:r>
              <a:rPr lang="en-US" dirty="0"/>
              <a:t>) </a:t>
            </a:r>
          </a:p>
          <a:p>
            <a:r>
              <a:rPr lang="tr-TR" b="1" dirty="0" smtClean="0"/>
              <a:t>D</a:t>
            </a:r>
            <a:r>
              <a:rPr lang="en-US" dirty="0" smtClean="0"/>
              <a:t>“</a:t>
            </a:r>
            <a:r>
              <a:rPr lang="en-US" dirty="0" err="1" smtClean="0"/>
              <a:t>Gerçekten</a:t>
            </a:r>
            <a:r>
              <a:rPr lang="en-US" dirty="0" smtClean="0"/>
              <a:t> </a:t>
            </a:r>
            <a:r>
              <a:rPr lang="en-US" dirty="0" err="1"/>
              <a:t>bu</a:t>
            </a:r>
            <a:r>
              <a:rPr lang="en-US" dirty="0"/>
              <a:t> </a:t>
            </a:r>
            <a:r>
              <a:rPr lang="en-US" dirty="0" err="1"/>
              <a:t>Kur’an</a:t>
            </a:r>
            <a:r>
              <a:rPr lang="en-US" dirty="0"/>
              <a:t> </a:t>
            </a:r>
            <a:r>
              <a:rPr lang="en-US" dirty="0" err="1"/>
              <a:t>en</a:t>
            </a:r>
            <a:r>
              <a:rPr lang="en-US" dirty="0"/>
              <a:t> </a:t>
            </a:r>
            <a:r>
              <a:rPr lang="en-US" dirty="0" err="1"/>
              <a:t>doğru</a:t>
            </a:r>
            <a:r>
              <a:rPr lang="en-US" dirty="0"/>
              <a:t> </a:t>
            </a:r>
            <a:r>
              <a:rPr lang="en-US" dirty="0" err="1"/>
              <a:t>olan</a:t>
            </a:r>
            <a:r>
              <a:rPr lang="en-US" dirty="0"/>
              <a:t> </a:t>
            </a:r>
            <a:r>
              <a:rPr lang="en-US" dirty="0" err="1"/>
              <a:t>yola</a:t>
            </a:r>
            <a:r>
              <a:rPr lang="en-US" dirty="0"/>
              <a:t> </a:t>
            </a:r>
            <a:r>
              <a:rPr lang="en-US" dirty="0" err="1"/>
              <a:t>götürür</a:t>
            </a:r>
            <a:r>
              <a:rPr lang="en-US" dirty="0"/>
              <a:t>.” (</a:t>
            </a:r>
            <a:r>
              <a:rPr lang="en-US" dirty="0" err="1"/>
              <a:t>İsrâ</a:t>
            </a:r>
            <a:r>
              <a:rPr lang="en-US" dirty="0"/>
              <a:t> </a:t>
            </a:r>
            <a:r>
              <a:rPr lang="en-US" dirty="0" err="1"/>
              <a:t>suresi</a:t>
            </a:r>
            <a:r>
              <a:rPr lang="en-US" dirty="0"/>
              <a:t>, 9. </a:t>
            </a:r>
            <a:r>
              <a:rPr lang="en-US" dirty="0" err="1"/>
              <a:t>ayet</a:t>
            </a:r>
            <a:r>
              <a:rPr lang="en-US" dirty="0"/>
              <a:t>) </a:t>
            </a:r>
          </a:p>
          <a:p>
            <a:r>
              <a:rPr lang="tr-TR" b="1" dirty="0" smtClean="0"/>
              <a:t>CEVAP : C</a:t>
            </a:r>
            <a:endParaRPr lang="en-US" b="1" dirty="0"/>
          </a:p>
        </p:txBody>
      </p:sp>
      <p:sp>
        <p:nvSpPr>
          <p:cNvPr id="10" name="9 Metin kutusu"/>
          <p:cNvSpPr txBox="1"/>
          <p:nvPr/>
        </p:nvSpPr>
        <p:spPr>
          <a:xfrm>
            <a:off x="827584" y="4869160"/>
            <a:ext cx="6912768" cy="1200329"/>
          </a:xfrm>
          <a:prstGeom prst="rect">
            <a:avLst/>
          </a:prstGeom>
          <a:noFill/>
        </p:spPr>
        <p:txBody>
          <a:bodyPr wrap="square" rtlCol="0">
            <a:spAutoFit/>
          </a:bodyPr>
          <a:lstStyle/>
          <a:p>
            <a:endParaRPr lang="tr-TR" dirty="0" smtClean="0"/>
          </a:p>
          <a:p>
            <a:r>
              <a:rPr lang="tr-TR" dirty="0" smtClean="0"/>
              <a:t>SORUYU ÇÖZMEK İÇİN GEREKEN BECERİLER</a:t>
            </a:r>
          </a:p>
          <a:p>
            <a:r>
              <a:rPr lang="tr-TR" dirty="0" smtClean="0"/>
              <a:t>Verilen bilgiden yola çıkarak anlama ve yorumlama</a:t>
            </a:r>
          </a:p>
          <a:p>
            <a:r>
              <a:rPr lang="tr-TR" dirty="0" smtClean="0"/>
              <a:t>Kur’an-ı Kerim mealini </a:t>
            </a:r>
            <a:r>
              <a:rPr lang="tr-TR" smtClean="0"/>
              <a:t>anlama becerisi</a:t>
            </a:r>
            <a:endParaRPr lang="tr-TR" dirty="0"/>
          </a:p>
        </p:txBody>
      </p:sp>
    </p:spTree>
    <p:extLst>
      <p:ext uri="{BB962C8B-B14F-4D97-AF65-F5344CB8AC3E}">
        <p14:creationId xmlns:p14="http://schemas.microsoft.com/office/powerpoint/2010/main" val="36449966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421</TotalTime>
  <Words>1341</Words>
  <Application>Microsoft Office PowerPoint</Application>
  <PresentationFormat>Ekran Gösterisi (4:3)</PresentationFormat>
  <Paragraphs>227</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Calibri</vt:lpstr>
      <vt:lpstr>Constantia</vt:lpstr>
      <vt:lpstr>Wingdings</vt:lpstr>
      <vt:lpstr>Wingdings 2</vt:lpstr>
      <vt:lpstr>Akış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By NeC ® 2010 | Katilimsiz.Com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ronaldinho424</cp:lastModifiedBy>
  <cp:revision>68</cp:revision>
  <dcterms:created xsi:type="dcterms:W3CDTF">2019-02-11T10:53:54Z</dcterms:created>
  <dcterms:modified xsi:type="dcterms:W3CDTF">2019-02-22T12:34:46Z</dcterms:modified>
</cp:coreProperties>
</file>