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2" r:id="rId3"/>
    <p:sldId id="267" r:id="rId4"/>
    <p:sldId id="268" r:id="rId5"/>
    <p:sldId id="269" r:id="rId6"/>
    <p:sldId id="270" r:id="rId7"/>
    <p:sldId id="271" r:id="rId8"/>
    <p:sldId id="297" r:id="rId9"/>
    <p:sldId id="272" r:id="rId10"/>
    <p:sldId id="273" r:id="rId11"/>
    <p:sldId id="295" r:id="rId12"/>
    <p:sldId id="276" r:id="rId13"/>
    <p:sldId id="302" r:id="rId14"/>
    <p:sldId id="278" r:id="rId15"/>
    <p:sldId id="301" r:id="rId16"/>
    <p:sldId id="279" r:id="rId17"/>
    <p:sldId id="280" r:id="rId18"/>
    <p:sldId id="281" r:id="rId19"/>
    <p:sldId id="282" r:id="rId20"/>
    <p:sldId id="283" r:id="rId21"/>
    <p:sldId id="284" r:id="rId22"/>
    <p:sldId id="303" r:id="rId23"/>
    <p:sldId id="285" r:id="rId24"/>
    <p:sldId id="286" r:id="rId25"/>
    <p:sldId id="287" r:id="rId26"/>
    <p:sldId id="288" r:id="rId27"/>
    <p:sldId id="289" r:id="rId28"/>
    <p:sldId id="290" r:id="rId29"/>
    <p:sldId id="304" r:id="rId30"/>
    <p:sldId id="291" r:id="rId31"/>
    <p:sldId id="292" r:id="rId32"/>
    <p:sldId id="293" r:id="rId33"/>
    <p:sldId id="294" r:id="rId34"/>
    <p:sldId id="299" r:id="rId3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D6C95-EB3B-46D9-88A0-754CB4339578}" type="datetimeFigureOut">
              <a:rPr lang="tr-TR" smtClean="0"/>
              <a:pPr/>
              <a:t>22.02.2019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D484E-072D-43CD-BFB5-140263AADCE2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8AC03-9B8B-4365-8B63-83183B0FD71C}" type="slidenum">
              <a:rPr lang="tr-TR" smtClean="0"/>
              <a:pPr/>
              <a:t>30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8AC03-9B8B-4365-8B63-83183B0FD71C}" type="slidenum">
              <a:rPr lang="tr-TR" smtClean="0"/>
              <a:pPr/>
              <a:t>31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8AC03-9B8B-4365-8B63-83183B0FD71C}" type="slidenum">
              <a:rPr lang="tr-TR" smtClean="0"/>
              <a:pPr/>
              <a:t>32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8AC03-9B8B-4365-8B63-83183B0FD71C}" type="slidenum">
              <a:rPr lang="tr-TR" smtClean="0"/>
              <a:pPr/>
              <a:t>33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6581-A56D-4C57-B629-D7E611F9D110}" type="datetimeFigureOut">
              <a:rPr lang="tr-TR" smtClean="0"/>
              <a:pPr/>
              <a:t>22.02.2019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CAFC-8287-43EC-8C07-4B7AB8034AD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Dikdörtgen 6"/>
          <p:cNvSpPr/>
          <p:nvPr userDrawn="1"/>
        </p:nvSpPr>
        <p:spPr>
          <a:xfrm>
            <a:off x="-36434" y="0"/>
            <a:ext cx="9180433" cy="357301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gradFill flip="none" rotWithShape="1"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Akış Çizelgesi: İşlem 7"/>
          <p:cNvSpPr/>
          <p:nvPr userDrawn="1"/>
        </p:nvSpPr>
        <p:spPr>
          <a:xfrm>
            <a:off x="-36434" y="3573016"/>
            <a:ext cx="9180433" cy="1368152"/>
          </a:xfrm>
          <a:prstGeom prst="flowChartProcess">
            <a:avLst/>
          </a:prstGeom>
          <a:gradFill flip="none" rotWithShape="1">
            <a:gsLst>
              <a:gs pos="10000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279"/>
          <a:stretch/>
        </p:blipFill>
        <p:spPr>
          <a:xfrm>
            <a:off x="3170904" y="116632"/>
            <a:ext cx="3419866" cy="3456384"/>
          </a:xfrm>
          <a:prstGeom prst="rect">
            <a:avLst/>
          </a:prstGeom>
        </p:spPr>
      </p:pic>
      <p:sp>
        <p:nvSpPr>
          <p:cNvPr id="10" name="Akış Çizelgesi: İşlem 9"/>
          <p:cNvSpPr/>
          <p:nvPr userDrawn="1"/>
        </p:nvSpPr>
        <p:spPr>
          <a:xfrm>
            <a:off x="0" y="4941168"/>
            <a:ext cx="9144000" cy="980728"/>
          </a:xfrm>
          <a:prstGeom prst="flowChartProcess">
            <a:avLst/>
          </a:prstGeom>
          <a:gradFill flip="none" rotWithShape="1">
            <a:gsLst>
              <a:gs pos="10000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/>
          <p:cNvSpPr/>
          <p:nvPr userDrawn="1"/>
        </p:nvSpPr>
        <p:spPr>
          <a:xfrm>
            <a:off x="0" y="5921896"/>
            <a:ext cx="9144000" cy="93610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 userDrawn="1"/>
        </p:nvSpPr>
        <p:spPr>
          <a:xfrm>
            <a:off x="93155" y="5046813"/>
            <a:ext cx="89577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LGS BRANŞ ODAKLI SORU ANALİZLERİ</a:t>
            </a:r>
            <a:endParaRPr lang="tr-TR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Dikdörtgen 13"/>
          <p:cNvSpPr/>
          <p:nvPr userDrawn="1"/>
        </p:nvSpPr>
        <p:spPr>
          <a:xfrm>
            <a:off x="191894" y="3545722"/>
            <a:ext cx="45961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ERZİNCAN</a:t>
            </a:r>
            <a:endParaRPr lang="tr-TR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Dikdörtgen 14"/>
          <p:cNvSpPr/>
          <p:nvPr userDrawn="1"/>
        </p:nvSpPr>
        <p:spPr>
          <a:xfrm>
            <a:off x="5028552" y="3717032"/>
            <a:ext cx="390882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1" dirty="0" smtClean="0"/>
              <a:t>Ölçme Değerlendirme</a:t>
            </a:r>
          </a:p>
          <a:p>
            <a:pPr algn="ctr"/>
            <a:r>
              <a:rPr lang="tr-TR" sz="3200" b="1" dirty="0" smtClean="0"/>
              <a:t>Merkezi</a:t>
            </a:r>
            <a:endParaRPr lang="tr-TR" sz="3200" b="1" dirty="0"/>
          </a:p>
        </p:txBody>
      </p:sp>
      <p:cxnSp>
        <p:nvCxnSpPr>
          <p:cNvPr id="16" name="Düz Bağlayıcı 15"/>
          <p:cNvCxnSpPr/>
          <p:nvPr userDrawn="1"/>
        </p:nvCxnSpPr>
        <p:spPr>
          <a:xfrm>
            <a:off x="4880837" y="3645024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93035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6581-A56D-4C57-B629-D7E611F9D110}" type="datetimeFigureOut">
              <a:rPr lang="tr-TR" smtClean="0"/>
              <a:pPr/>
              <a:t>22.02.2019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CAFC-8287-43EC-8C07-4B7AB8034AD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8750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6581-A56D-4C57-B629-D7E611F9D110}" type="datetimeFigureOut">
              <a:rPr lang="tr-TR" smtClean="0"/>
              <a:pPr/>
              <a:t>22.02.2019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CAFC-8287-43EC-8C07-4B7AB8034AD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89033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6581-A56D-4C57-B629-D7E611F9D110}" type="datetimeFigureOut">
              <a:rPr lang="tr-TR" smtClean="0"/>
              <a:pPr/>
              <a:t>22.02.2019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CAFC-8287-43EC-8C07-4B7AB8034AD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52525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6581-A56D-4C57-B629-D7E611F9D110}" type="datetimeFigureOut">
              <a:rPr lang="tr-TR" smtClean="0"/>
              <a:pPr/>
              <a:t>22.02.2019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CAFC-8287-43EC-8C07-4B7AB8034AD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39209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6581-A56D-4C57-B629-D7E611F9D110}" type="datetimeFigureOut">
              <a:rPr lang="tr-TR" smtClean="0"/>
              <a:pPr/>
              <a:t>22.02.2019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CAFC-8287-43EC-8C07-4B7AB8034AD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89569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6581-A56D-4C57-B629-D7E611F9D110}" type="datetimeFigureOut">
              <a:rPr lang="tr-TR" smtClean="0"/>
              <a:pPr/>
              <a:t>22.02.2019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CAFC-8287-43EC-8C07-4B7AB8034AD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8668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6581-A56D-4C57-B629-D7E611F9D110}" type="datetimeFigureOut">
              <a:rPr lang="tr-TR" smtClean="0"/>
              <a:pPr/>
              <a:t>22.02.2019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CAFC-8287-43EC-8C07-4B7AB8034AD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37689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6581-A56D-4C57-B629-D7E611F9D110}" type="datetimeFigureOut">
              <a:rPr lang="tr-TR" smtClean="0"/>
              <a:pPr/>
              <a:t>22.02.2019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CAFC-8287-43EC-8C07-4B7AB8034AD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26742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6581-A56D-4C57-B629-D7E611F9D110}" type="datetimeFigureOut">
              <a:rPr lang="tr-TR" smtClean="0"/>
              <a:pPr/>
              <a:t>22.02.2019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CAFC-8287-43EC-8C07-4B7AB8034AD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76087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6581-A56D-4C57-B629-D7E611F9D110}" type="datetimeFigureOut">
              <a:rPr lang="tr-TR" smtClean="0"/>
              <a:pPr/>
              <a:t>22.02.2019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CAFC-8287-43EC-8C07-4B7AB8034AD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38927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C6581-A56D-4C57-B629-D7E611F9D110}" type="datetimeFigureOut">
              <a:rPr lang="tr-TR" smtClean="0"/>
              <a:pPr/>
              <a:t>22.02.2019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CCAFC-8287-43EC-8C07-4B7AB8034AD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1721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ikdörtgen 17"/>
          <p:cNvSpPr/>
          <p:nvPr/>
        </p:nvSpPr>
        <p:spPr>
          <a:xfrm>
            <a:off x="3056385" y="5934669"/>
            <a:ext cx="2954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İNGİLİZCE</a:t>
            </a:r>
            <a:endParaRPr lang="tr-T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067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kim\Desktop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4803275" cy="898554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0" y="928670"/>
            <a:ext cx="12858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 err="1" smtClean="0"/>
              <a:t>Question</a:t>
            </a:r>
            <a:r>
              <a:rPr lang="tr-TR" sz="1600" b="1" dirty="0" smtClean="0"/>
              <a:t>: </a:t>
            </a:r>
          </a:p>
        </p:txBody>
      </p:sp>
      <p:pic>
        <p:nvPicPr>
          <p:cNvPr id="6" name="Picture 2" descr="C:\Users\kim\Desktop\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357298"/>
            <a:ext cx="3647594" cy="3133585"/>
          </a:xfrm>
          <a:prstGeom prst="rect">
            <a:avLst/>
          </a:prstGeom>
          <a:noFill/>
        </p:spPr>
      </p:pic>
      <p:pic>
        <p:nvPicPr>
          <p:cNvPr id="1026" name="Picture 2" descr="C:\Users\kim\Desktop\Adsız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714488"/>
            <a:ext cx="4861464" cy="4073340"/>
          </a:xfrm>
          <a:prstGeom prst="rect">
            <a:avLst/>
          </a:prstGeom>
          <a:noFill/>
        </p:spPr>
      </p:pic>
      <p:sp>
        <p:nvSpPr>
          <p:cNvPr id="7" name="İçerik Yer Tutucusu 2"/>
          <p:cNvSpPr txBox="1">
            <a:spLocks/>
          </p:cNvSpPr>
          <p:nvPr/>
        </p:nvSpPr>
        <p:spPr>
          <a:xfrm>
            <a:off x="3071802" y="4786323"/>
            <a:ext cx="5893998" cy="1928826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tr-TR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Unit</a:t>
            </a:r>
            <a:r>
              <a:rPr kumimoji="0" lang="tr-TR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tr-TR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</a:t>
            </a:r>
            <a:r>
              <a:rPr kumimoji="0" lang="tr-TR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tr-TR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kitchen</a:t>
            </a:r>
            <a:endParaRPr kumimoji="0" lang="tr-TR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tr-TR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Learning</a:t>
            </a:r>
            <a:r>
              <a:rPr kumimoji="0" lang="tr-TR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tr-TR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outcomes</a:t>
            </a:r>
            <a:r>
              <a:rPr kumimoji="0" lang="tr-TR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lang="en-US" b="1" i="1" dirty="0" smtClean="0"/>
              <a:t> </a:t>
            </a:r>
            <a:r>
              <a:rPr lang="tr-TR" i="1" dirty="0" smtClean="0"/>
              <a:t>U</a:t>
            </a:r>
            <a:r>
              <a:rPr lang="en-US" i="1" dirty="0" err="1" smtClean="0"/>
              <a:t>nderstand</a:t>
            </a:r>
            <a:r>
              <a:rPr lang="tr-TR" i="1" dirty="0" err="1" smtClean="0"/>
              <a:t>ing</a:t>
            </a:r>
            <a:r>
              <a:rPr lang="en-US" i="1" dirty="0" smtClean="0"/>
              <a:t> the  meaning of short texts about a process.</a:t>
            </a:r>
            <a:endParaRPr kumimoji="0" lang="tr-TR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tr-TR" b="1" i="1" dirty="0" err="1" smtClean="0"/>
              <a:t>Required</a:t>
            </a:r>
            <a:r>
              <a:rPr lang="tr-TR" b="1" i="1" dirty="0" smtClean="0"/>
              <a:t>  </a:t>
            </a:r>
            <a:r>
              <a:rPr lang="tr-TR" b="1" i="1" dirty="0" err="1" smtClean="0"/>
              <a:t>skills</a:t>
            </a:r>
            <a:r>
              <a:rPr kumimoji="0" lang="tr-TR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tr-TR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Vocabulary</a:t>
            </a:r>
            <a:r>
              <a:rPr lang="tr-TR" i="1" dirty="0" smtClean="0"/>
              <a:t>,</a:t>
            </a:r>
            <a:r>
              <a:rPr kumimoji="0" lang="tr-TR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Comprehension</a:t>
            </a:r>
            <a:r>
              <a:rPr lang="tr-TR" i="1" dirty="0" smtClean="0"/>
              <a:t>,</a:t>
            </a:r>
            <a:r>
              <a:rPr lang="tr-TR" i="1" dirty="0" err="1" smtClean="0"/>
              <a:t>Matching</a:t>
            </a:r>
            <a:endParaRPr kumimoji="0" lang="tr-TR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Akış Çizelgesi: Bağlayıcı">
            <a:hlinkClick r:id="" action="ppaction://hlinkshowjump?jump=lastslideviewed"/>
          </p:cNvPr>
          <p:cNvSpPr/>
          <p:nvPr/>
        </p:nvSpPr>
        <p:spPr>
          <a:xfrm>
            <a:off x="5500694" y="1714488"/>
            <a:ext cx="306239" cy="370937"/>
          </a:xfrm>
          <a:prstGeom prst="flowChartConnector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4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5"/>
          <p:cNvSpPr/>
          <p:nvPr/>
        </p:nvSpPr>
        <p:spPr>
          <a:xfrm>
            <a:off x="3056385" y="12773"/>
            <a:ext cx="29543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İNGİLİZCE</a:t>
            </a:r>
            <a:endParaRPr lang="tr-T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1802" y="6091274"/>
            <a:ext cx="2300178" cy="7667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690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kim\Desktop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4803275" cy="898554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0" y="785794"/>
            <a:ext cx="9236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/>
              <a:t>Soru: </a:t>
            </a:r>
          </a:p>
        </p:txBody>
      </p:sp>
      <p:pic>
        <p:nvPicPr>
          <p:cNvPr id="1026" name="Picture 2" descr="C:\Users\kim\Desktop\Adsız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4861464" cy="4073340"/>
          </a:xfrm>
          <a:prstGeom prst="rect">
            <a:avLst/>
          </a:prstGeom>
          <a:noFill/>
        </p:spPr>
      </p:pic>
      <p:sp>
        <p:nvSpPr>
          <p:cNvPr id="9" name="Dikdörtgen 4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5"/>
          <p:cNvSpPr/>
          <p:nvPr/>
        </p:nvSpPr>
        <p:spPr>
          <a:xfrm>
            <a:off x="3056385" y="12773"/>
            <a:ext cx="29543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İNGİLİZCE</a:t>
            </a:r>
            <a:endParaRPr lang="tr-T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Picture 3" descr="C:\Users\kim\Desktop\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8875" y="1571612"/>
            <a:ext cx="4015125" cy="2324876"/>
          </a:xfrm>
          <a:prstGeom prst="rect">
            <a:avLst/>
          </a:prstGeom>
          <a:noFill/>
        </p:spPr>
      </p:pic>
      <p:sp>
        <p:nvSpPr>
          <p:cNvPr id="8" name="7 Akış Çizelgesi: Bağlayıcı">
            <a:hlinkClick r:id="" action="ppaction://hlinkshowjump?jump=lastslideviewed"/>
          </p:cNvPr>
          <p:cNvSpPr/>
          <p:nvPr/>
        </p:nvSpPr>
        <p:spPr>
          <a:xfrm>
            <a:off x="5500694" y="3429000"/>
            <a:ext cx="306239" cy="370937"/>
          </a:xfrm>
          <a:prstGeom prst="flowChartConnector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İçerik Yer Tutucusu 2"/>
          <p:cNvSpPr txBox="1">
            <a:spLocks/>
          </p:cNvSpPr>
          <p:nvPr/>
        </p:nvSpPr>
        <p:spPr>
          <a:xfrm>
            <a:off x="3357554" y="4429132"/>
            <a:ext cx="5578109" cy="2122098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tr-TR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Unit</a:t>
            </a:r>
            <a:r>
              <a:rPr kumimoji="0" lang="tr-T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tr-TR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</a:t>
            </a: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kitchen</a:t>
            </a:r>
            <a:endParaRPr kumimoji="0" lang="tr-T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tr-TR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Learning</a:t>
            </a:r>
            <a:r>
              <a:rPr kumimoji="0" lang="tr-TR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tr-TR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outcomes</a:t>
            </a:r>
            <a:r>
              <a:rPr kumimoji="0" lang="tr-T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lang="en-US" b="1" dirty="0" smtClean="0"/>
              <a:t> </a:t>
            </a:r>
            <a:r>
              <a:rPr lang="tr-TR" dirty="0" smtClean="0"/>
              <a:t>U</a:t>
            </a:r>
            <a:r>
              <a:rPr lang="en-US" dirty="0" err="1" smtClean="0"/>
              <a:t>nderstand</a:t>
            </a:r>
            <a:r>
              <a:rPr lang="tr-TR" dirty="0" err="1" smtClean="0"/>
              <a:t>ing</a:t>
            </a:r>
            <a:r>
              <a:rPr lang="en-US" dirty="0" smtClean="0"/>
              <a:t> the overall meaning of short texts about a process.</a:t>
            </a:r>
            <a:endParaRPr kumimoji="0" lang="tr-TR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tr-TR" b="1" dirty="0" err="1" smtClean="0"/>
              <a:t>Required</a:t>
            </a:r>
            <a:r>
              <a:rPr lang="tr-TR" b="1" dirty="0" smtClean="0"/>
              <a:t>  </a:t>
            </a:r>
            <a:r>
              <a:rPr lang="tr-TR" b="1" dirty="0" err="1" smtClean="0"/>
              <a:t>skills</a:t>
            </a:r>
            <a:r>
              <a:rPr kumimoji="0" lang="tr-T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Vocabulary</a:t>
            </a: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tr-TR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synonym</a:t>
            </a: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lang="tr-TR" dirty="0" smtClean="0"/>
              <a:t> </a:t>
            </a:r>
            <a:r>
              <a:rPr lang="tr-TR" dirty="0" smtClean="0"/>
              <a:t>, </a:t>
            </a:r>
            <a:r>
              <a:rPr lang="tr-TR" dirty="0" err="1" smtClean="0"/>
              <a:t>Rephrasing</a:t>
            </a:r>
            <a:r>
              <a:rPr lang="tr-TR" dirty="0" smtClean="0"/>
              <a:t>, </a:t>
            </a:r>
            <a:r>
              <a:rPr kumimoji="0" lang="tr-TR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Comprehension</a:t>
            </a:r>
            <a:r>
              <a:rPr lang="tr-TR" dirty="0" smtClean="0"/>
              <a:t>, </a:t>
            </a:r>
            <a:r>
              <a:rPr kumimoji="0" lang="tr-TR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İnterpretation</a:t>
            </a:r>
            <a:endParaRPr kumimoji="0" lang="tr-T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7554" y="6091274"/>
            <a:ext cx="2300178" cy="7667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690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kim\Desktop\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8367869" cy="1560217"/>
          </a:xfrm>
          <a:prstGeom prst="rect">
            <a:avLst/>
          </a:prstGeom>
          <a:noFill/>
        </p:spPr>
      </p:pic>
      <p:sp>
        <p:nvSpPr>
          <p:cNvPr id="10" name="Dikdörtgen 4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5"/>
          <p:cNvSpPr/>
          <p:nvPr/>
        </p:nvSpPr>
        <p:spPr>
          <a:xfrm>
            <a:off x="3056385" y="12773"/>
            <a:ext cx="29543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İNGİLİZCE</a:t>
            </a:r>
            <a:endParaRPr lang="tr-T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Picture 2" descr="C:\Users\kim\Desktop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857760"/>
            <a:ext cx="5275298" cy="1740859"/>
          </a:xfrm>
          <a:prstGeom prst="rect">
            <a:avLst/>
          </a:prstGeom>
          <a:noFill/>
        </p:spPr>
      </p:pic>
      <p:pic>
        <p:nvPicPr>
          <p:cNvPr id="7170" name="Picture 2" descr="C:\Users\kim\Desktop\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214554"/>
            <a:ext cx="4242441" cy="2702657"/>
          </a:xfrm>
          <a:prstGeom prst="rect">
            <a:avLst/>
          </a:prstGeom>
          <a:noFill/>
        </p:spPr>
      </p:pic>
      <p:sp>
        <p:nvSpPr>
          <p:cNvPr id="8" name="İçerik Yer Tutucusu 2"/>
          <p:cNvSpPr txBox="1">
            <a:spLocks/>
          </p:cNvSpPr>
          <p:nvPr/>
        </p:nvSpPr>
        <p:spPr>
          <a:xfrm>
            <a:off x="214282" y="2714620"/>
            <a:ext cx="4071966" cy="243930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tr-TR" sz="17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Unit</a:t>
            </a:r>
            <a:r>
              <a:rPr kumimoji="0" lang="tr-TR" sz="17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tr-TR" sz="17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Teen</a:t>
            </a:r>
            <a:r>
              <a:rPr kumimoji="0" lang="tr-TR" sz="1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Life</a:t>
            </a:r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tr-TR" sz="17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Learning</a:t>
            </a:r>
            <a:r>
              <a:rPr kumimoji="0" lang="tr-TR" sz="17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tr-TR" sz="17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outcomes</a:t>
            </a:r>
            <a:r>
              <a:rPr kumimoji="0" lang="tr-TR" sz="17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lang="en-US" sz="1700" b="1" i="1" dirty="0" smtClean="0"/>
              <a:t> </a:t>
            </a:r>
            <a:r>
              <a:rPr lang="tr-TR" sz="1700" i="1" dirty="0" smtClean="0"/>
              <a:t>U</a:t>
            </a:r>
            <a:r>
              <a:rPr lang="en-US" sz="1700" i="1" dirty="0" err="1" smtClean="0"/>
              <a:t>nderstand</a:t>
            </a:r>
            <a:r>
              <a:rPr lang="tr-TR" sz="1700" i="1" dirty="0" err="1" smtClean="0"/>
              <a:t>ing</a:t>
            </a:r>
            <a:r>
              <a:rPr lang="en-US" sz="1700" i="1" dirty="0" smtClean="0"/>
              <a:t> short and simple texts about regular activities of teenagers</a:t>
            </a:r>
            <a:r>
              <a:rPr lang="en-US" sz="1700" b="1" i="1" dirty="0" smtClean="0"/>
              <a:t>. </a:t>
            </a:r>
            <a:endParaRPr kumimoji="0" lang="tr-TR" sz="17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tr-TR" sz="1700" b="1" i="1" dirty="0" err="1" smtClean="0"/>
              <a:t>Required</a:t>
            </a:r>
            <a:r>
              <a:rPr lang="tr-TR" sz="1700" b="1" i="1" dirty="0" smtClean="0"/>
              <a:t> </a:t>
            </a:r>
            <a:r>
              <a:rPr lang="tr-TR" sz="1700" b="1" i="1" dirty="0" err="1" smtClean="0"/>
              <a:t>skills</a:t>
            </a:r>
            <a:r>
              <a:rPr kumimoji="0" lang="tr-TR" sz="17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tr-TR" sz="1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7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Inference</a:t>
            </a:r>
            <a:r>
              <a:rPr kumimoji="0" lang="tr-TR" sz="1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17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Analysıs</a:t>
            </a:r>
            <a:r>
              <a:rPr kumimoji="0" lang="tr-TR" sz="17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tr-TR" sz="1700" i="1" dirty="0" smtClean="0"/>
              <a:t>of  </a:t>
            </a:r>
            <a:r>
              <a:rPr lang="tr-TR" sz="1700" i="1" dirty="0" err="1" smtClean="0"/>
              <a:t>graphic</a:t>
            </a:r>
            <a:r>
              <a:rPr lang="tr-TR" sz="1700" i="1" dirty="0" smtClean="0"/>
              <a:t>/</a:t>
            </a:r>
            <a:r>
              <a:rPr lang="tr-TR" sz="1700" i="1" dirty="0" err="1" smtClean="0"/>
              <a:t>shapes</a:t>
            </a:r>
            <a:r>
              <a:rPr lang="tr-TR" sz="1700" i="1" dirty="0" smtClean="0"/>
              <a:t>, </a:t>
            </a:r>
            <a:r>
              <a:rPr kumimoji="0" lang="tr-TR" sz="17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Vocabulary</a:t>
            </a:r>
            <a:r>
              <a:rPr kumimoji="0" lang="tr-TR" sz="1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tr-TR" sz="17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7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İnterpretation</a:t>
            </a:r>
            <a:r>
              <a:rPr lang="tr-TR" sz="1700" i="1" dirty="0" smtClean="0"/>
              <a:t>, </a:t>
            </a:r>
            <a:r>
              <a:rPr lang="tr-TR" sz="1700" i="1" dirty="0" err="1" smtClean="0"/>
              <a:t>Interrelation</a:t>
            </a:r>
            <a:r>
              <a:rPr lang="tr-TR" sz="1700" i="1" dirty="0" smtClean="0"/>
              <a:t>,</a:t>
            </a:r>
            <a:r>
              <a:rPr lang="tr-TR" sz="1700" i="1" dirty="0" err="1" smtClean="0"/>
              <a:t>Matching</a:t>
            </a:r>
            <a:endParaRPr kumimoji="0" lang="tr-TR" sz="17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480" y="6091274"/>
            <a:ext cx="2300178" cy="766726"/>
          </a:xfrm>
          <a:prstGeom prst="rect">
            <a:avLst/>
          </a:prstGeom>
        </p:spPr>
      </p:pic>
      <p:sp>
        <p:nvSpPr>
          <p:cNvPr id="13" name="12 Akış Çizelgesi: Bağlayıcı">
            <a:hlinkClick r:id="" action="ppaction://hlinkshowjump?jump=lastslideviewed"/>
          </p:cNvPr>
          <p:cNvSpPr/>
          <p:nvPr/>
        </p:nvSpPr>
        <p:spPr>
          <a:xfrm>
            <a:off x="3786182" y="5857892"/>
            <a:ext cx="285752" cy="357190"/>
          </a:xfrm>
          <a:prstGeom prst="flowChartConnector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14690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kim\Desktop\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9"/>
            <a:ext cx="8367869" cy="1500198"/>
          </a:xfrm>
          <a:prstGeom prst="rect">
            <a:avLst/>
          </a:prstGeom>
          <a:noFill/>
        </p:spPr>
      </p:pic>
      <p:sp>
        <p:nvSpPr>
          <p:cNvPr id="10" name="Dikdörtgen 4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5"/>
          <p:cNvSpPr/>
          <p:nvPr/>
        </p:nvSpPr>
        <p:spPr>
          <a:xfrm>
            <a:off x="3056385" y="12773"/>
            <a:ext cx="29543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İNGİLİZCE</a:t>
            </a:r>
            <a:endParaRPr lang="tr-T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 descr="C:\Users\kim\Desktop\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214554"/>
            <a:ext cx="4242441" cy="2702657"/>
          </a:xfrm>
          <a:prstGeom prst="rect">
            <a:avLst/>
          </a:prstGeom>
          <a:noFill/>
        </p:spPr>
      </p:pic>
      <p:pic>
        <p:nvPicPr>
          <p:cNvPr id="9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8860" y="6091274"/>
            <a:ext cx="2300178" cy="766726"/>
          </a:xfrm>
          <a:prstGeom prst="rect">
            <a:avLst/>
          </a:prstGeom>
        </p:spPr>
      </p:pic>
      <p:pic>
        <p:nvPicPr>
          <p:cNvPr id="14" name="Picture 3" descr="C:\Users\kim\Desktop\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5072074"/>
            <a:ext cx="4286279" cy="1519425"/>
          </a:xfrm>
          <a:prstGeom prst="rect">
            <a:avLst/>
          </a:prstGeom>
          <a:noFill/>
        </p:spPr>
      </p:pic>
      <p:sp>
        <p:nvSpPr>
          <p:cNvPr id="15" name="İçerik Yer Tutucusu 2"/>
          <p:cNvSpPr txBox="1">
            <a:spLocks/>
          </p:cNvSpPr>
          <p:nvPr/>
        </p:nvSpPr>
        <p:spPr>
          <a:xfrm>
            <a:off x="142845" y="2643182"/>
            <a:ext cx="3929090" cy="2111503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UNİT: 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Teen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Life</a:t>
            </a:r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tr-T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Learning</a:t>
            </a:r>
            <a:r>
              <a:rPr kumimoji="0" lang="tr-T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tr-TR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outcomes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lang="en-US" sz="2400" b="1" dirty="0" smtClean="0"/>
              <a:t> </a:t>
            </a:r>
            <a:r>
              <a:rPr lang="tr-TR" sz="2400" dirty="0" smtClean="0"/>
              <a:t>U</a:t>
            </a:r>
            <a:r>
              <a:rPr lang="en-US" sz="2400" dirty="0" err="1" smtClean="0"/>
              <a:t>nderstand</a:t>
            </a:r>
            <a:r>
              <a:rPr lang="tr-TR" sz="2400" dirty="0" err="1" smtClean="0"/>
              <a:t>ing</a:t>
            </a:r>
            <a:r>
              <a:rPr lang="en-US" sz="2400" dirty="0" smtClean="0"/>
              <a:t> short and </a:t>
            </a:r>
            <a:endParaRPr lang="tr-TR" sz="2400" dirty="0" smtClean="0"/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2400" dirty="0" smtClean="0"/>
              <a:t>simple texts about regular activities of teenagers</a:t>
            </a:r>
            <a:r>
              <a:rPr lang="en-US" sz="2400" b="1" dirty="0" smtClean="0"/>
              <a:t>.</a:t>
            </a:r>
            <a:endParaRPr lang="tr-TR" sz="2400" b="1" dirty="0" smtClean="0"/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2400" b="1" dirty="0" smtClean="0"/>
              <a:t> </a:t>
            </a:r>
            <a:endParaRPr kumimoji="0" lang="tr-TR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tr-TR" sz="2400" b="1" dirty="0" err="1" smtClean="0"/>
              <a:t>Required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language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skills</a:t>
            </a:r>
            <a:r>
              <a:rPr lang="tr-TR" sz="2400" b="1" dirty="0" smtClean="0"/>
              <a:t>:</a:t>
            </a:r>
            <a:r>
              <a:rPr lang="tr-TR" sz="2400" dirty="0" smtClean="0"/>
              <a:t> </a:t>
            </a:r>
            <a:r>
              <a:rPr lang="tr-TR" sz="2400" dirty="0" err="1" smtClean="0"/>
              <a:t>Analysıs</a:t>
            </a:r>
            <a:r>
              <a:rPr lang="tr-TR" sz="2400" dirty="0" smtClean="0"/>
              <a:t> of  </a:t>
            </a:r>
            <a:r>
              <a:rPr lang="tr-TR" sz="2400" dirty="0" err="1" smtClean="0"/>
              <a:t>graphic</a:t>
            </a:r>
            <a:r>
              <a:rPr lang="tr-TR" sz="2400" dirty="0" smtClean="0"/>
              <a:t>/</a:t>
            </a:r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tr-TR" sz="2400" dirty="0" err="1" smtClean="0"/>
              <a:t>shapes</a:t>
            </a:r>
            <a:r>
              <a:rPr lang="tr-TR" sz="2400" dirty="0" smtClean="0"/>
              <a:t>, </a:t>
            </a:r>
            <a:r>
              <a:rPr lang="tr-TR" sz="2400" dirty="0" err="1" smtClean="0"/>
              <a:t>Vocabulary</a:t>
            </a:r>
            <a:r>
              <a:rPr lang="tr-TR" sz="2400" dirty="0" smtClean="0"/>
              <a:t>, </a:t>
            </a:r>
            <a:r>
              <a:rPr lang="tr-TR" sz="2400" dirty="0" err="1" smtClean="0"/>
              <a:t>İnterpretation</a:t>
            </a:r>
            <a:r>
              <a:rPr lang="tr-TR" sz="2400" dirty="0" smtClean="0"/>
              <a:t>, </a:t>
            </a:r>
            <a:r>
              <a:rPr lang="tr-TR" sz="2400" dirty="0" err="1" smtClean="0"/>
              <a:t>Interrelation</a:t>
            </a:r>
            <a:r>
              <a:rPr lang="tr-TR" sz="2400" dirty="0" smtClean="0"/>
              <a:t>,</a:t>
            </a:r>
            <a:r>
              <a:rPr lang="tr-TR" sz="2400" dirty="0" err="1" smtClean="0"/>
              <a:t>Matching</a:t>
            </a:r>
            <a:endParaRPr lang="tr-TR" sz="2400" dirty="0"/>
          </a:p>
        </p:txBody>
      </p:sp>
      <p:sp>
        <p:nvSpPr>
          <p:cNvPr id="16" name="15 Akış Çizelgesi: Bağlayıcı">
            <a:hlinkClick r:id="" action="ppaction://hlinkshowjump?jump=lastslideviewed"/>
          </p:cNvPr>
          <p:cNvSpPr/>
          <p:nvPr/>
        </p:nvSpPr>
        <p:spPr>
          <a:xfrm>
            <a:off x="4572000" y="5643578"/>
            <a:ext cx="285752" cy="370937"/>
          </a:xfrm>
          <a:prstGeom prst="flowChartConnector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14690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kim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3270040" cy="2366076"/>
          </a:xfrm>
          <a:prstGeom prst="rect">
            <a:avLst/>
          </a:prstGeom>
          <a:noFill/>
        </p:spPr>
      </p:pic>
      <p:pic>
        <p:nvPicPr>
          <p:cNvPr id="9219" name="Picture 3" descr="C:\Users\kim\Desktop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0435" y="1071546"/>
            <a:ext cx="7573565" cy="441325"/>
          </a:xfrm>
          <a:prstGeom prst="rect">
            <a:avLst/>
          </a:prstGeom>
          <a:noFill/>
        </p:spPr>
      </p:pic>
      <p:pic>
        <p:nvPicPr>
          <p:cNvPr id="9220" name="Picture 4" descr="C:\Users\kim\Desktop\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4088" y="1857364"/>
            <a:ext cx="4919912" cy="1428759"/>
          </a:xfrm>
          <a:prstGeom prst="rect">
            <a:avLst/>
          </a:prstGeom>
          <a:noFill/>
        </p:spPr>
      </p:pic>
      <p:pic>
        <p:nvPicPr>
          <p:cNvPr id="9221" name="Picture 5" descr="C:\Users\kim\Desktop\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929066"/>
            <a:ext cx="4052918" cy="1714512"/>
          </a:xfrm>
          <a:prstGeom prst="rect">
            <a:avLst/>
          </a:prstGeom>
          <a:noFill/>
        </p:spPr>
      </p:pic>
      <p:sp>
        <p:nvSpPr>
          <p:cNvPr id="7" name="İçerik Yer Tutucusu 2"/>
          <p:cNvSpPr txBox="1">
            <a:spLocks/>
          </p:cNvSpPr>
          <p:nvPr/>
        </p:nvSpPr>
        <p:spPr>
          <a:xfrm>
            <a:off x="4652820" y="3643314"/>
            <a:ext cx="4491180" cy="2111503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Unit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tr-TR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</a:t>
            </a:r>
            <a:r>
              <a:rPr kumimoji="0" lang="tr-TR" sz="240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40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tr-TR" sz="240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40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phone</a:t>
            </a:r>
            <a:endParaRPr kumimoji="0" lang="tr-TR" sz="24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tr-T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Learning</a:t>
            </a:r>
            <a:r>
              <a:rPr kumimoji="0" lang="tr-T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tr-TR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outcomes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lang="en-US" sz="2400" b="1" dirty="0" smtClean="0"/>
              <a:t> </a:t>
            </a:r>
            <a:r>
              <a:rPr lang="tr-TR" sz="2400" i="1" dirty="0" smtClean="0"/>
              <a:t>E</a:t>
            </a:r>
            <a:r>
              <a:rPr lang="en-US" sz="2400" i="1" dirty="0" err="1" smtClean="0"/>
              <a:t>xpress</a:t>
            </a:r>
            <a:r>
              <a:rPr lang="tr-TR" sz="2400" i="1" dirty="0" err="1" smtClean="0"/>
              <a:t>ing</a:t>
            </a:r>
            <a:r>
              <a:rPr lang="en-US" sz="2400" i="1" dirty="0" smtClean="0"/>
              <a:t> their decisions taken at the moment of conversation</a:t>
            </a:r>
            <a:endParaRPr lang="tr-TR" sz="2400" b="1" i="1" dirty="0" smtClean="0"/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tr-TR" sz="2400" b="1" dirty="0" err="1" smtClean="0"/>
              <a:t>Required</a:t>
            </a:r>
            <a:r>
              <a:rPr lang="tr-TR" sz="2400" b="1" dirty="0" smtClean="0"/>
              <a:t>  </a:t>
            </a:r>
            <a:r>
              <a:rPr lang="tr-TR" sz="2400" b="1" dirty="0" err="1" smtClean="0"/>
              <a:t>skills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Vocabulary</a:t>
            </a:r>
            <a:r>
              <a:rPr lang="tr-TR" sz="2400" i="1" dirty="0" smtClean="0"/>
              <a:t> ,</a:t>
            </a:r>
            <a:r>
              <a:rPr kumimoji="0" lang="tr-TR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Comprehension</a:t>
            </a:r>
            <a:r>
              <a:rPr kumimoji="0" lang="tr-T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tr-TR" sz="2400" i="1" dirty="0" smtClean="0"/>
              <a:t>, </a:t>
            </a:r>
            <a:r>
              <a:rPr kumimoji="0" lang="tr-TR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İnterpretation</a:t>
            </a:r>
            <a:endParaRPr lang="tr-TR" sz="2400" i="1" dirty="0" smtClean="0"/>
          </a:p>
        </p:txBody>
      </p:sp>
      <p:sp>
        <p:nvSpPr>
          <p:cNvPr id="8" name="7 Akış Çizelgesi: Bağlayıcı">
            <a:hlinkClick r:id="" action="ppaction://hlinkshowjump?jump=lastslideviewed"/>
          </p:cNvPr>
          <p:cNvSpPr/>
          <p:nvPr/>
        </p:nvSpPr>
        <p:spPr>
          <a:xfrm>
            <a:off x="214282" y="4643446"/>
            <a:ext cx="306239" cy="370937"/>
          </a:xfrm>
          <a:prstGeom prst="flowChartConnector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4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5"/>
          <p:cNvSpPr/>
          <p:nvPr/>
        </p:nvSpPr>
        <p:spPr>
          <a:xfrm>
            <a:off x="3056385" y="12773"/>
            <a:ext cx="29543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İNGİLİZCE</a:t>
            </a:r>
            <a:endParaRPr lang="tr-T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868" y="6091274"/>
            <a:ext cx="2300178" cy="766726"/>
          </a:xfrm>
          <a:prstGeom prst="rect">
            <a:avLst/>
          </a:prstGeom>
        </p:spPr>
      </p:pic>
      <p:sp>
        <p:nvSpPr>
          <p:cNvPr id="12" name="11 Dikdörtgen"/>
          <p:cNvSpPr/>
          <p:nvPr/>
        </p:nvSpPr>
        <p:spPr>
          <a:xfrm>
            <a:off x="214282" y="1000108"/>
            <a:ext cx="1503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err="1" smtClean="0"/>
              <a:t>Question</a:t>
            </a:r>
            <a:r>
              <a:rPr lang="tr-TR" sz="2400" b="1" dirty="0" smtClean="0"/>
              <a:t>: </a:t>
            </a:r>
          </a:p>
        </p:txBody>
      </p:sp>
    </p:spTree>
    <p:extLst>
      <p:ext uri="{BB962C8B-B14F-4D97-AF65-F5344CB8AC3E}">
        <p14:creationId xmlns="" xmlns:p14="http://schemas.microsoft.com/office/powerpoint/2010/main" val="414690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0"/>
            <a:ext cx="9144000" cy="93610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3056385" y="12773"/>
            <a:ext cx="2954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İNGİLİZCE</a:t>
            </a:r>
            <a:endParaRPr lang="tr-T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1911" y="6046650"/>
            <a:ext cx="2300178" cy="766726"/>
          </a:xfrm>
          <a:prstGeom prst="rect">
            <a:avLst/>
          </a:prstGeom>
        </p:spPr>
      </p:pic>
      <p:sp>
        <p:nvSpPr>
          <p:cNvPr id="9" name="8 Metin kutusu"/>
          <p:cNvSpPr txBox="1"/>
          <p:nvPr/>
        </p:nvSpPr>
        <p:spPr>
          <a:xfrm>
            <a:off x="1071538" y="1428736"/>
            <a:ext cx="775205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Kasım ayı soruları;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 1</a:t>
            </a:r>
            <a:r>
              <a:rPr lang="tr-TR" dirty="0" smtClean="0"/>
              <a:t>. ve 2. sorular ‘</a:t>
            </a: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kitchen</a:t>
            </a:r>
            <a:r>
              <a:rPr lang="tr-TR" dirty="0" smtClean="0"/>
              <a:t>’ ünitesinden olup  soru kökünde olumsuz yapı </a:t>
            </a:r>
          </a:p>
          <a:p>
            <a:r>
              <a:rPr lang="tr-TR" dirty="0" smtClean="0"/>
              <a:t>    ve </a:t>
            </a:r>
            <a:r>
              <a:rPr lang="tr-TR" dirty="0" err="1" smtClean="0"/>
              <a:t>if</a:t>
            </a:r>
            <a:r>
              <a:rPr lang="tr-TR" dirty="0" smtClean="0"/>
              <a:t> ,</a:t>
            </a:r>
            <a:r>
              <a:rPr lang="tr-TR" dirty="0" err="1" smtClean="0"/>
              <a:t>while</a:t>
            </a:r>
            <a:r>
              <a:rPr lang="tr-TR" dirty="0" smtClean="0"/>
              <a:t>  bağlacı kullanılmıştır.Kelime bilgisi oldukça önemlidir.</a:t>
            </a:r>
          </a:p>
          <a:p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 3</a:t>
            </a:r>
            <a:r>
              <a:rPr lang="tr-TR" dirty="0" smtClean="0"/>
              <a:t>. ve 4 sorular ‘</a:t>
            </a:r>
            <a:r>
              <a:rPr lang="tr-TR" dirty="0" err="1" smtClean="0"/>
              <a:t>Teen</a:t>
            </a:r>
            <a:r>
              <a:rPr lang="tr-TR" dirty="0" smtClean="0"/>
              <a:t> Life’ ünitesiyle ilgili olup görsel verilerin analiz edilmesi ve </a:t>
            </a:r>
          </a:p>
          <a:p>
            <a:r>
              <a:rPr lang="tr-TR" dirty="0" smtClean="0"/>
              <a:t>   sonuca ulaşılması istenmiştir.Yeni karşılaşılan bir soru şeklidir ve öğrenciden</a:t>
            </a:r>
          </a:p>
          <a:p>
            <a:r>
              <a:rPr lang="tr-TR" dirty="0" smtClean="0"/>
              <a:t>    dili bilmenin yanında üst düzey düşünme becerisi beklenmektedir.</a:t>
            </a:r>
          </a:p>
          <a:p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 5</a:t>
            </a:r>
            <a:r>
              <a:rPr lang="tr-TR" dirty="0" smtClean="0"/>
              <a:t>. soru görsel desteği bulunan alışılageldik bir soru tipidir.</a:t>
            </a:r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78559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57158" y="2428868"/>
            <a:ext cx="8600536" cy="1143000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LGS ARALIK AYI ÖRNEK İNGİLİZCE </a:t>
            </a:r>
            <a:br>
              <a:rPr lang="tr-TR" sz="3200" dirty="0" smtClean="0">
                <a:solidFill>
                  <a:srgbClr val="FF0000"/>
                </a:solidFill>
              </a:rPr>
            </a:br>
            <a:r>
              <a:rPr lang="tr-TR" sz="3200" dirty="0" smtClean="0">
                <a:solidFill>
                  <a:srgbClr val="FF0000"/>
                </a:solidFill>
              </a:rPr>
              <a:t>SORULAR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4" name="Dikdörtgen 4"/>
          <p:cNvSpPr/>
          <p:nvPr/>
        </p:nvSpPr>
        <p:spPr>
          <a:xfrm>
            <a:off x="0" y="0"/>
            <a:ext cx="9144000" cy="93610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5"/>
          <p:cNvSpPr/>
          <p:nvPr/>
        </p:nvSpPr>
        <p:spPr>
          <a:xfrm>
            <a:off x="3056385" y="12773"/>
            <a:ext cx="2954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İNGİLİZCE</a:t>
            </a:r>
            <a:endParaRPr lang="tr-T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992" y="6091274"/>
            <a:ext cx="2300178" cy="7667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538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im\Desktop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9306" y="1000108"/>
            <a:ext cx="5964694" cy="4844091"/>
          </a:xfrm>
          <a:prstGeom prst="rect">
            <a:avLst/>
          </a:prstGeom>
          <a:noFill/>
        </p:spPr>
      </p:pic>
      <p:pic>
        <p:nvPicPr>
          <p:cNvPr id="1028" name="Picture 4" descr="C:\Users\kim\Desktop\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928802"/>
            <a:ext cx="3416062" cy="1795760"/>
          </a:xfrm>
          <a:prstGeom prst="rect">
            <a:avLst/>
          </a:prstGeom>
          <a:noFill/>
        </p:spPr>
      </p:pic>
      <p:sp>
        <p:nvSpPr>
          <p:cNvPr id="6" name="İçerik Yer Tutucusu 2"/>
          <p:cNvSpPr txBox="1">
            <a:spLocks/>
          </p:cNvSpPr>
          <p:nvPr/>
        </p:nvSpPr>
        <p:spPr>
          <a:xfrm>
            <a:off x="194094" y="4272044"/>
            <a:ext cx="4418882" cy="2085623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 fontScale="4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tr-TR" sz="4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Unit</a:t>
            </a:r>
            <a:r>
              <a:rPr kumimoji="0" lang="tr-TR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lang="tr-TR" sz="4200" i="1" dirty="0" err="1" smtClean="0"/>
              <a:t>In</a:t>
            </a:r>
            <a:r>
              <a:rPr lang="tr-TR" sz="4200" i="1" dirty="0" smtClean="0"/>
              <a:t> </a:t>
            </a:r>
            <a:r>
              <a:rPr lang="tr-TR" sz="4200" i="1" dirty="0" err="1" smtClean="0"/>
              <a:t>the</a:t>
            </a:r>
            <a:r>
              <a:rPr lang="tr-TR" sz="4200" i="1" dirty="0" smtClean="0"/>
              <a:t> </a:t>
            </a:r>
            <a:r>
              <a:rPr lang="tr-TR" sz="4200" i="1" dirty="0" err="1" smtClean="0"/>
              <a:t>kitchen</a:t>
            </a:r>
            <a:endParaRPr kumimoji="0" lang="tr-TR" sz="4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tr-TR" sz="4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Learning</a:t>
            </a:r>
            <a:r>
              <a:rPr kumimoji="0" lang="tr-TR" sz="4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tr-TR" sz="4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outcomes</a:t>
            </a:r>
            <a:r>
              <a:rPr kumimoji="0" lang="tr-TR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tr-TR" sz="4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420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lang="en-US" sz="4200" i="1" dirty="0" err="1" smtClean="0"/>
              <a:t>sk</a:t>
            </a:r>
            <a:r>
              <a:rPr lang="tr-TR" sz="4200" i="1" dirty="0" err="1" smtClean="0"/>
              <a:t>ing</a:t>
            </a:r>
            <a:r>
              <a:rPr lang="en-US" sz="4200" i="1" dirty="0" smtClean="0"/>
              <a:t> and answer</a:t>
            </a:r>
            <a:r>
              <a:rPr lang="tr-TR" sz="4200" i="1" dirty="0" err="1" smtClean="0"/>
              <a:t>ing</a:t>
            </a:r>
            <a:r>
              <a:rPr lang="en-US" sz="4200" i="1" dirty="0" smtClean="0"/>
              <a:t> questions, and exchange ideas and information on a topic related to how something is processed. </a:t>
            </a:r>
            <a:endParaRPr kumimoji="0" lang="tr-TR" sz="4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tr-TR" sz="4200" b="1" dirty="0" err="1" smtClean="0"/>
              <a:t>Required</a:t>
            </a:r>
            <a:r>
              <a:rPr lang="tr-TR" sz="4200" b="1" dirty="0" smtClean="0"/>
              <a:t>  </a:t>
            </a:r>
            <a:r>
              <a:rPr lang="tr-TR" sz="4200" b="1" dirty="0" err="1" smtClean="0"/>
              <a:t>skills</a:t>
            </a:r>
            <a:r>
              <a:rPr kumimoji="0" lang="tr-TR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tr-TR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4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Asking</a:t>
            </a:r>
            <a:r>
              <a:rPr kumimoji="0" lang="tr-TR" sz="4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tr-TR" sz="4200" i="1" dirty="0" smtClean="0"/>
              <a:t>,</a:t>
            </a:r>
            <a:r>
              <a:rPr lang="tr-TR" sz="4200" i="1" dirty="0" err="1" smtClean="0"/>
              <a:t>answering</a:t>
            </a:r>
            <a:r>
              <a:rPr lang="tr-TR" sz="4200" i="1" dirty="0" smtClean="0"/>
              <a:t> ,</a:t>
            </a:r>
            <a:r>
              <a:rPr kumimoji="0" lang="tr-TR" sz="4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Vocabulary</a:t>
            </a:r>
            <a:r>
              <a:rPr lang="tr-TR" sz="4200" i="1" dirty="0" smtClean="0"/>
              <a:t> ,</a:t>
            </a:r>
            <a:r>
              <a:rPr kumimoji="0" lang="tr-TR" sz="4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Comprehension</a:t>
            </a:r>
            <a:r>
              <a:rPr lang="tr-TR" sz="4200" i="1" dirty="0" smtClean="0"/>
              <a:t>, </a:t>
            </a:r>
            <a:r>
              <a:rPr lang="tr-TR" sz="4200" i="1" dirty="0" err="1" smtClean="0"/>
              <a:t>Matching</a:t>
            </a:r>
            <a:endParaRPr kumimoji="0" lang="tr-TR" sz="4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Akış Çizelgesi: Bağlayıcı">
            <a:hlinkClick r:id="" action="ppaction://hlinkshowjump?jump=lastslideviewed"/>
          </p:cNvPr>
          <p:cNvSpPr/>
          <p:nvPr/>
        </p:nvSpPr>
        <p:spPr>
          <a:xfrm>
            <a:off x="142844" y="2714620"/>
            <a:ext cx="306239" cy="370937"/>
          </a:xfrm>
          <a:prstGeom prst="flowChartConnector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Picture 2" descr="C:\Users\kim\Desktop\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857232"/>
            <a:ext cx="6321028" cy="500066"/>
          </a:xfrm>
          <a:prstGeom prst="rect">
            <a:avLst/>
          </a:prstGeom>
          <a:noFill/>
        </p:spPr>
      </p:pic>
      <p:sp>
        <p:nvSpPr>
          <p:cNvPr id="8" name="Dikdörtgen 4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5"/>
          <p:cNvSpPr/>
          <p:nvPr/>
        </p:nvSpPr>
        <p:spPr>
          <a:xfrm>
            <a:off x="3056385" y="12773"/>
            <a:ext cx="29543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İNGİLİZCE</a:t>
            </a:r>
            <a:endParaRPr lang="tr-T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3306" y="6091274"/>
            <a:ext cx="2300178" cy="76672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142844" y="857232"/>
            <a:ext cx="1503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err="1" smtClean="0"/>
              <a:t>Question</a:t>
            </a:r>
            <a:r>
              <a:rPr lang="tr-TR" sz="2400" b="1" dirty="0" smtClean="0"/>
              <a:t>: </a:t>
            </a:r>
          </a:p>
        </p:txBody>
      </p:sp>
    </p:spTree>
    <p:extLst>
      <p:ext uri="{BB962C8B-B14F-4D97-AF65-F5344CB8AC3E}">
        <p14:creationId xmlns="" xmlns:p14="http://schemas.microsoft.com/office/powerpoint/2010/main" val="414690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im\Desktop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000108"/>
            <a:ext cx="6310313" cy="465137"/>
          </a:xfrm>
          <a:prstGeom prst="rect">
            <a:avLst/>
          </a:prstGeom>
          <a:noFill/>
        </p:spPr>
      </p:pic>
      <p:pic>
        <p:nvPicPr>
          <p:cNvPr id="2051" name="Picture 3" descr="C:\Users\kim\Desktop\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586" y="1687201"/>
            <a:ext cx="4576042" cy="4197978"/>
          </a:xfrm>
          <a:prstGeom prst="rect">
            <a:avLst/>
          </a:prstGeom>
          <a:noFill/>
        </p:spPr>
      </p:pic>
      <p:pic>
        <p:nvPicPr>
          <p:cNvPr id="2052" name="Picture 4" descr="C:\Users\kim\Desktop\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714488"/>
            <a:ext cx="3276878" cy="1844449"/>
          </a:xfrm>
          <a:prstGeom prst="rect">
            <a:avLst/>
          </a:prstGeom>
          <a:noFill/>
        </p:spPr>
      </p:pic>
      <p:sp>
        <p:nvSpPr>
          <p:cNvPr id="6" name="İçerik Yer Tutucusu 2"/>
          <p:cNvSpPr txBox="1">
            <a:spLocks/>
          </p:cNvSpPr>
          <p:nvPr/>
        </p:nvSpPr>
        <p:spPr>
          <a:xfrm>
            <a:off x="5349403" y="3676823"/>
            <a:ext cx="3794597" cy="2128754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Unit</a:t>
            </a: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lang="tr-TR" sz="3200" dirty="0" smtClean="0"/>
              <a:t>İnternet</a:t>
            </a: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tr-T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Learning</a:t>
            </a:r>
            <a:r>
              <a:rPr kumimoji="0" lang="tr-TR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tr-TR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outcomes</a:t>
            </a:r>
            <a:r>
              <a:rPr lang="en-US" sz="3200" b="1" dirty="0" smtClean="0"/>
              <a:t> </a:t>
            </a:r>
            <a:r>
              <a:rPr lang="tr-TR" sz="3200" b="1" dirty="0" smtClean="0"/>
              <a:t>:</a:t>
            </a:r>
            <a:r>
              <a:rPr lang="tr-TR" sz="3200" i="1" dirty="0" smtClean="0"/>
              <a:t>F</a:t>
            </a:r>
            <a:r>
              <a:rPr lang="en-US" sz="3200" i="1" dirty="0" err="1" smtClean="0"/>
              <a:t>ind</a:t>
            </a:r>
            <a:r>
              <a:rPr lang="tr-TR" sz="3200" i="1" dirty="0" err="1" smtClean="0"/>
              <a:t>ing</a:t>
            </a:r>
            <a:r>
              <a:rPr lang="en-US" sz="3200" i="1" dirty="0" smtClean="0"/>
              <a:t> specific information about the Internet in various texts. </a:t>
            </a:r>
            <a:endParaRPr kumimoji="0" lang="tr-TR" sz="32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tr-TR" sz="3200" b="1" dirty="0" err="1" smtClean="0"/>
              <a:t>Required</a:t>
            </a:r>
            <a:r>
              <a:rPr lang="tr-TR" sz="3200" b="1" dirty="0" smtClean="0"/>
              <a:t>  </a:t>
            </a:r>
            <a:r>
              <a:rPr lang="tr-TR" sz="3200" b="1" dirty="0" err="1" smtClean="0"/>
              <a:t>skills</a:t>
            </a:r>
            <a:r>
              <a:rPr kumimoji="0" lang="tr-TR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tr-T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tr-TR" sz="3200" i="1" dirty="0" smtClean="0"/>
              <a:t>R</a:t>
            </a:r>
            <a:r>
              <a:rPr kumimoji="0" lang="tr-TR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ephrasing</a:t>
            </a:r>
            <a:r>
              <a:rPr kumimoji="0" lang="tr-TR" sz="3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, </a:t>
            </a:r>
            <a:r>
              <a:rPr kumimoji="0" lang="tr-TR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Vocabulary</a:t>
            </a:r>
            <a:r>
              <a:rPr lang="tr-TR" sz="3200" i="1" dirty="0" smtClean="0"/>
              <a:t> ,</a:t>
            </a:r>
            <a:r>
              <a:rPr kumimoji="0" lang="tr-TR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Comprehension</a:t>
            </a:r>
            <a:r>
              <a:rPr lang="tr-TR" sz="3200" i="1" dirty="0" smtClean="0"/>
              <a:t>, </a:t>
            </a:r>
            <a:r>
              <a:rPr kumimoji="0" lang="tr-TR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İnterpretation</a:t>
            </a:r>
            <a:endParaRPr lang="tr-TR" sz="3200" i="1" dirty="0" smtClean="0"/>
          </a:p>
        </p:txBody>
      </p:sp>
      <p:sp>
        <p:nvSpPr>
          <p:cNvPr id="7" name="6 Akış Çizelgesi: Bağlayıcı">
            <a:hlinkClick r:id="" action="ppaction://hlinkshowjump?jump=lastslideviewed"/>
          </p:cNvPr>
          <p:cNvSpPr/>
          <p:nvPr/>
        </p:nvSpPr>
        <p:spPr>
          <a:xfrm>
            <a:off x="5572133" y="3000373"/>
            <a:ext cx="285752" cy="285751"/>
          </a:xfrm>
          <a:prstGeom prst="flowChartConnector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4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5"/>
          <p:cNvSpPr/>
          <p:nvPr/>
        </p:nvSpPr>
        <p:spPr>
          <a:xfrm>
            <a:off x="3056385" y="12773"/>
            <a:ext cx="2954399" cy="9158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İNGİLİZCE</a:t>
            </a:r>
            <a:endParaRPr lang="tr-T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4744" y="6091274"/>
            <a:ext cx="2300178" cy="766726"/>
          </a:xfrm>
          <a:prstGeom prst="rect">
            <a:avLst/>
          </a:prstGeom>
        </p:spPr>
      </p:pic>
      <p:sp>
        <p:nvSpPr>
          <p:cNvPr id="12" name="11 Dikdörtgen"/>
          <p:cNvSpPr/>
          <p:nvPr/>
        </p:nvSpPr>
        <p:spPr>
          <a:xfrm>
            <a:off x="357158" y="1000108"/>
            <a:ext cx="1503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err="1" smtClean="0"/>
              <a:t>Question</a:t>
            </a:r>
            <a:r>
              <a:rPr lang="tr-TR" sz="2400" b="1" dirty="0" smtClean="0"/>
              <a:t>: </a:t>
            </a:r>
          </a:p>
        </p:txBody>
      </p:sp>
    </p:spTree>
    <p:extLst>
      <p:ext uri="{BB962C8B-B14F-4D97-AF65-F5344CB8AC3E}">
        <p14:creationId xmlns="" xmlns:p14="http://schemas.microsoft.com/office/powerpoint/2010/main" val="414690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im\Desktop\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14422"/>
            <a:ext cx="6281738" cy="419100"/>
          </a:xfrm>
          <a:prstGeom prst="rect">
            <a:avLst/>
          </a:prstGeom>
          <a:noFill/>
        </p:spPr>
      </p:pic>
      <p:pic>
        <p:nvPicPr>
          <p:cNvPr id="3075" name="Picture 3" descr="C:\Users\kim\Desktop\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02"/>
            <a:ext cx="5046356" cy="3947722"/>
          </a:xfrm>
          <a:prstGeom prst="rect">
            <a:avLst/>
          </a:prstGeom>
          <a:noFill/>
        </p:spPr>
      </p:pic>
      <p:pic>
        <p:nvPicPr>
          <p:cNvPr id="3076" name="Picture 4" descr="C:\Users\kim\Desktop\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5" y="1571612"/>
            <a:ext cx="4000496" cy="1928826"/>
          </a:xfrm>
          <a:prstGeom prst="rect">
            <a:avLst/>
          </a:prstGeom>
          <a:noFill/>
        </p:spPr>
      </p:pic>
      <p:sp>
        <p:nvSpPr>
          <p:cNvPr id="6" name="İçerik Yer Tutucusu 2"/>
          <p:cNvSpPr txBox="1">
            <a:spLocks/>
          </p:cNvSpPr>
          <p:nvPr/>
        </p:nvSpPr>
        <p:spPr>
          <a:xfrm>
            <a:off x="5074489" y="3571876"/>
            <a:ext cx="4069511" cy="211150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tr-T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Unit</a:t>
            </a: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tr-TR" sz="2000" i="1" dirty="0" smtClean="0"/>
              <a:t>İnternet</a:t>
            </a: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tr-T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Learning</a:t>
            </a:r>
            <a:r>
              <a:rPr kumimoji="0" lang="tr-T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tr-TR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outcomes</a:t>
            </a: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lang="en-US" sz="2000" b="1" dirty="0" smtClean="0"/>
              <a:t> </a:t>
            </a:r>
            <a:r>
              <a:rPr lang="tr-TR" sz="2000" i="1" dirty="0" smtClean="0"/>
              <a:t>İ</a:t>
            </a:r>
            <a:r>
              <a:rPr lang="en-US" sz="2000" i="1" dirty="0" err="1" smtClean="0"/>
              <a:t>dentify</a:t>
            </a:r>
            <a:r>
              <a:rPr lang="tr-TR" sz="2000" i="1" dirty="0" err="1" smtClean="0"/>
              <a:t>ing</a:t>
            </a:r>
            <a:r>
              <a:rPr lang="tr-TR" sz="2000" i="1" dirty="0" smtClean="0"/>
              <a:t> </a:t>
            </a:r>
            <a:r>
              <a:rPr lang="en-US" sz="2000" i="1" dirty="0" smtClean="0"/>
              <a:t>the main ideas in short and simple texts about the Internet habits. </a:t>
            </a:r>
            <a:r>
              <a:rPr lang="en-US" sz="2000" b="1" i="1" dirty="0" smtClean="0"/>
              <a:t> </a:t>
            </a:r>
            <a:endParaRPr kumimoji="0" lang="tr-TR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tr-TR" sz="2000" b="1" dirty="0" err="1" smtClean="0"/>
              <a:t>Required</a:t>
            </a:r>
            <a:r>
              <a:rPr lang="tr-TR" sz="2000" b="1" dirty="0" smtClean="0"/>
              <a:t>  </a:t>
            </a:r>
            <a:r>
              <a:rPr lang="tr-TR" sz="2000" b="1" dirty="0" err="1" smtClean="0"/>
              <a:t>skills</a:t>
            </a: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Vocabulary</a:t>
            </a:r>
            <a:r>
              <a:rPr lang="tr-TR" sz="2000" i="1" dirty="0" smtClean="0"/>
              <a:t> ,</a:t>
            </a:r>
            <a:r>
              <a:rPr kumimoji="0" lang="tr-TR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Comprehension</a:t>
            </a:r>
            <a:r>
              <a:rPr lang="tr-TR" sz="2000" i="1" dirty="0" smtClean="0"/>
              <a:t>, </a:t>
            </a:r>
            <a:r>
              <a:rPr kumimoji="0" lang="tr-TR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İnterpretation</a:t>
            </a:r>
            <a:endParaRPr lang="tr-TR" sz="2000" i="1" dirty="0" smtClean="0"/>
          </a:p>
        </p:txBody>
      </p:sp>
      <p:sp>
        <p:nvSpPr>
          <p:cNvPr id="7" name="6 Akış Çizelgesi: Bağlayıcı">
            <a:hlinkClick r:id="" action="ppaction://hlinkshowjump?jump=lastslideviewed"/>
          </p:cNvPr>
          <p:cNvSpPr/>
          <p:nvPr/>
        </p:nvSpPr>
        <p:spPr>
          <a:xfrm>
            <a:off x="5072066" y="2357430"/>
            <a:ext cx="306239" cy="370937"/>
          </a:xfrm>
          <a:prstGeom prst="flowChartConnector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4744" y="6091274"/>
            <a:ext cx="2300178" cy="766726"/>
          </a:xfrm>
          <a:prstGeom prst="rect">
            <a:avLst/>
          </a:prstGeom>
        </p:spPr>
      </p:pic>
      <p:sp>
        <p:nvSpPr>
          <p:cNvPr id="9" name="Dikdörtgen 4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5"/>
          <p:cNvSpPr/>
          <p:nvPr/>
        </p:nvSpPr>
        <p:spPr>
          <a:xfrm>
            <a:off x="3056385" y="12773"/>
            <a:ext cx="2954399" cy="9158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İNGİLİZCE</a:t>
            </a:r>
            <a:endParaRPr lang="tr-T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357158" y="1142984"/>
            <a:ext cx="1503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err="1" smtClean="0"/>
              <a:t>Question</a:t>
            </a:r>
            <a:r>
              <a:rPr lang="tr-TR" sz="2400" b="1" dirty="0" smtClean="0"/>
              <a:t>: </a:t>
            </a:r>
          </a:p>
        </p:txBody>
      </p:sp>
    </p:spTree>
    <p:extLst>
      <p:ext uri="{BB962C8B-B14F-4D97-AF65-F5344CB8AC3E}">
        <p14:creationId xmlns="" xmlns:p14="http://schemas.microsoft.com/office/powerpoint/2010/main" val="414690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0"/>
            <a:ext cx="9144000" cy="93610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3056385" y="12773"/>
            <a:ext cx="2954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İNGİLİZCE</a:t>
            </a:r>
            <a:endParaRPr lang="tr-T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1911" y="6046650"/>
            <a:ext cx="2300178" cy="766726"/>
          </a:xfrm>
          <a:prstGeom prst="rect">
            <a:avLst/>
          </a:prstGeom>
        </p:spPr>
      </p:pic>
      <p:sp>
        <p:nvSpPr>
          <p:cNvPr id="9" name="Unvan 1"/>
          <p:cNvSpPr>
            <a:spLocks noGrp="1"/>
          </p:cNvSpPr>
          <p:nvPr>
            <p:ph type="title"/>
          </p:nvPr>
        </p:nvSpPr>
        <p:spPr>
          <a:xfrm>
            <a:off x="642910" y="242886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LGS EKİM AYI İNGİLİZCE ÖRNEK SORULARI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59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im\Desktop\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142984"/>
            <a:ext cx="6281738" cy="419100"/>
          </a:xfrm>
          <a:prstGeom prst="rect">
            <a:avLst/>
          </a:prstGeom>
          <a:noFill/>
        </p:spPr>
      </p:pic>
      <p:pic>
        <p:nvPicPr>
          <p:cNvPr id="3075" name="Picture 3" descr="C:\Users\kim\Desktop\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64"/>
            <a:ext cx="5046356" cy="3947722"/>
          </a:xfrm>
          <a:prstGeom prst="rect">
            <a:avLst/>
          </a:prstGeom>
          <a:noFill/>
        </p:spPr>
      </p:pic>
      <p:pic>
        <p:nvPicPr>
          <p:cNvPr id="7" name="Picture 5" descr="C:\Users\kim\Desktop\1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714489"/>
            <a:ext cx="4143372" cy="1857388"/>
          </a:xfrm>
          <a:prstGeom prst="rect">
            <a:avLst/>
          </a:prstGeom>
          <a:noFill/>
        </p:spPr>
      </p:pic>
      <p:sp>
        <p:nvSpPr>
          <p:cNvPr id="8" name="7 Akış Çizelgesi: Bağlayıcı">
            <a:hlinkClick r:id="" action="ppaction://hlinkshowjump?jump=lastslideviewed"/>
          </p:cNvPr>
          <p:cNvSpPr/>
          <p:nvPr/>
        </p:nvSpPr>
        <p:spPr>
          <a:xfrm>
            <a:off x="5143504" y="2928934"/>
            <a:ext cx="306239" cy="370937"/>
          </a:xfrm>
          <a:prstGeom prst="flowChartConnector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5074489" y="3786190"/>
            <a:ext cx="4069511" cy="2111503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Unit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tr-TR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tr-TR" sz="2400" i="1" dirty="0" smtClean="0"/>
              <a:t>İnternet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tr-T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Learning</a:t>
            </a:r>
            <a:r>
              <a:rPr kumimoji="0" lang="tr-T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tr-TR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outcomes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lang="en-US" sz="2400" b="1" dirty="0" smtClean="0"/>
              <a:t> </a:t>
            </a:r>
            <a:r>
              <a:rPr lang="tr-TR" sz="2400" i="1" dirty="0" smtClean="0"/>
              <a:t>F</a:t>
            </a:r>
            <a:r>
              <a:rPr lang="en-US" sz="2400" i="1" dirty="0" err="1" smtClean="0"/>
              <a:t>ind</a:t>
            </a:r>
            <a:r>
              <a:rPr lang="tr-TR" sz="2400" i="1" dirty="0" err="1" smtClean="0"/>
              <a:t>ing</a:t>
            </a:r>
            <a:r>
              <a:rPr lang="en-US" sz="2400" i="1" dirty="0" smtClean="0"/>
              <a:t> specific information about the Internet in various texts.</a:t>
            </a:r>
            <a:endParaRPr kumimoji="0" lang="tr-TR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tr-TR" sz="2400" b="1" dirty="0" err="1" smtClean="0"/>
              <a:t>Required</a:t>
            </a:r>
            <a:r>
              <a:rPr lang="tr-TR" sz="2400" b="1" dirty="0" smtClean="0"/>
              <a:t>  </a:t>
            </a:r>
            <a:r>
              <a:rPr lang="tr-TR" sz="2400" b="1" dirty="0" err="1" smtClean="0"/>
              <a:t>skills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İnference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tr-TR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Vocabulary</a:t>
            </a:r>
            <a:r>
              <a:rPr lang="tr-TR" sz="2400" i="1" dirty="0" smtClean="0"/>
              <a:t> </a:t>
            </a:r>
            <a:r>
              <a:rPr kumimoji="0" lang="tr-TR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Comprehension</a:t>
            </a:r>
            <a:r>
              <a:rPr lang="tr-TR" sz="2400" i="1" dirty="0" smtClean="0"/>
              <a:t>, </a:t>
            </a:r>
            <a:r>
              <a:rPr kumimoji="0" lang="tr-TR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İnterpretation</a:t>
            </a:r>
            <a:endParaRPr lang="tr-TR" sz="2400" i="1" dirty="0" smtClean="0"/>
          </a:p>
        </p:txBody>
      </p:sp>
      <p:sp>
        <p:nvSpPr>
          <p:cNvPr id="11" name="Dikdörtgen 4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5"/>
          <p:cNvSpPr/>
          <p:nvPr/>
        </p:nvSpPr>
        <p:spPr>
          <a:xfrm>
            <a:off x="3056385" y="12773"/>
            <a:ext cx="2954399" cy="9158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İNGİLİZCE</a:t>
            </a:r>
            <a:endParaRPr lang="tr-T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6182" y="5929330"/>
            <a:ext cx="2300178" cy="766726"/>
          </a:xfrm>
          <a:prstGeom prst="rect">
            <a:avLst/>
          </a:prstGeom>
        </p:spPr>
      </p:pic>
      <p:sp>
        <p:nvSpPr>
          <p:cNvPr id="14" name="13 Dikdörtgen"/>
          <p:cNvSpPr/>
          <p:nvPr/>
        </p:nvSpPr>
        <p:spPr>
          <a:xfrm>
            <a:off x="214282" y="1142984"/>
            <a:ext cx="1503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err="1" smtClean="0"/>
              <a:t>Question</a:t>
            </a:r>
            <a:r>
              <a:rPr lang="tr-TR" sz="2400" b="1" dirty="0" smtClean="0"/>
              <a:t>: </a:t>
            </a:r>
          </a:p>
        </p:txBody>
      </p:sp>
    </p:spTree>
    <p:extLst>
      <p:ext uri="{BB962C8B-B14F-4D97-AF65-F5344CB8AC3E}">
        <p14:creationId xmlns="" xmlns:p14="http://schemas.microsoft.com/office/powerpoint/2010/main" val="414690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kim\Desktop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3526607" cy="3858609"/>
          </a:xfrm>
          <a:prstGeom prst="rect">
            <a:avLst/>
          </a:prstGeom>
          <a:noFill/>
        </p:spPr>
      </p:pic>
      <p:pic>
        <p:nvPicPr>
          <p:cNvPr id="4100" name="Picture 4" descr="C:\Users\kim\Desktop\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562" y="4532820"/>
            <a:ext cx="7639050" cy="2152650"/>
          </a:xfrm>
          <a:prstGeom prst="rect">
            <a:avLst/>
          </a:prstGeom>
          <a:noFill/>
        </p:spPr>
      </p:pic>
      <p:sp>
        <p:nvSpPr>
          <p:cNvPr id="7" name="İçerik Yer Tutucusu 2"/>
          <p:cNvSpPr txBox="1">
            <a:spLocks/>
          </p:cNvSpPr>
          <p:nvPr/>
        </p:nvSpPr>
        <p:spPr>
          <a:xfrm>
            <a:off x="4429124" y="1785926"/>
            <a:ext cx="4261450" cy="2111503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Unit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lang="tr-TR" sz="2400" i="1" dirty="0" err="1" smtClean="0"/>
              <a:t>Adventures</a:t>
            </a:r>
            <a:endParaRPr lang="tr-TR" sz="2400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tr-TR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tr-T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Learning</a:t>
            </a:r>
            <a:r>
              <a:rPr kumimoji="0" lang="tr-T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tr-TR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outcomes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lang="en-US" sz="2400" b="1" dirty="0" smtClean="0"/>
              <a:t> </a:t>
            </a:r>
            <a:r>
              <a:rPr lang="tr-TR" sz="2400" i="1" dirty="0" smtClean="0"/>
              <a:t>U</a:t>
            </a:r>
            <a:r>
              <a:rPr lang="en-US" sz="2400" i="1" dirty="0" err="1" smtClean="0"/>
              <a:t>nderstand</a:t>
            </a:r>
            <a:r>
              <a:rPr lang="tr-TR" sz="2400" i="1" dirty="0" err="1" smtClean="0"/>
              <a:t>ing</a:t>
            </a:r>
            <a:r>
              <a:rPr lang="en-US" sz="2400" i="1" dirty="0" smtClean="0"/>
              <a:t>  short and simple texts to find the main points about adventures</a:t>
            </a:r>
            <a:r>
              <a:rPr lang="tr-TR" sz="2400" i="1" dirty="0" smtClean="0"/>
              <a:t>.</a:t>
            </a:r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endParaRPr lang="tr-TR" sz="2400" i="1" dirty="0" smtClean="0"/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tr-TR" sz="2400" b="1" dirty="0" err="1" smtClean="0"/>
              <a:t>Required</a:t>
            </a:r>
            <a:r>
              <a:rPr lang="tr-TR" sz="2400" b="1" dirty="0" smtClean="0"/>
              <a:t>  </a:t>
            </a:r>
            <a:r>
              <a:rPr lang="tr-TR" sz="2400" b="1" dirty="0" err="1" smtClean="0"/>
              <a:t>skills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Inference</a:t>
            </a:r>
            <a:r>
              <a:rPr kumimoji="0" lang="tr-T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tr-TR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Vocabulary</a:t>
            </a:r>
            <a:r>
              <a:rPr kumimoji="0" lang="tr-T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,</a:t>
            </a:r>
            <a:r>
              <a:rPr kumimoji="0" lang="tr-TR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rephrasing</a:t>
            </a:r>
            <a:r>
              <a:rPr lang="tr-TR" sz="2400" i="1" dirty="0" smtClean="0"/>
              <a:t> </a:t>
            </a:r>
            <a:r>
              <a:rPr lang="tr-TR" sz="2400" i="1" dirty="0" smtClean="0"/>
              <a:t>, </a:t>
            </a:r>
            <a:r>
              <a:rPr kumimoji="0" lang="tr-TR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Comprehension</a:t>
            </a:r>
            <a:r>
              <a:rPr lang="tr-TR" sz="2400" i="1" dirty="0" smtClean="0"/>
              <a:t>, </a:t>
            </a:r>
            <a:r>
              <a:rPr kumimoji="0" lang="tr-TR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İnterpretation</a:t>
            </a:r>
            <a:endParaRPr lang="tr-TR" sz="2400" i="1" dirty="0" smtClean="0"/>
          </a:p>
        </p:txBody>
      </p:sp>
      <p:sp>
        <p:nvSpPr>
          <p:cNvPr id="9" name="8 Akış Çizelgesi: Bağlayıcı">
            <a:hlinkClick r:id="" action="ppaction://hlinkshowjump?jump=lastslideviewed"/>
          </p:cNvPr>
          <p:cNvSpPr/>
          <p:nvPr/>
        </p:nvSpPr>
        <p:spPr>
          <a:xfrm>
            <a:off x="388190" y="6315720"/>
            <a:ext cx="306239" cy="370937"/>
          </a:xfrm>
          <a:prstGeom prst="flowChartConnector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098" name="Picture 2" descr="C:\Users\kim\Desktop\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44" y="1000108"/>
            <a:ext cx="4429156" cy="428628"/>
          </a:xfrm>
          <a:prstGeom prst="rect">
            <a:avLst/>
          </a:prstGeom>
          <a:noFill/>
        </p:spPr>
      </p:pic>
      <p:sp>
        <p:nvSpPr>
          <p:cNvPr id="10" name="Dikdörtgen 4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5"/>
          <p:cNvSpPr/>
          <p:nvPr/>
        </p:nvSpPr>
        <p:spPr>
          <a:xfrm>
            <a:off x="3056385" y="12773"/>
            <a:ext cx="2954399" cy="9158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İNGİLİZCE</a:t>
            </a:r>
            <a:endParaRPr lang="tr-T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992" y="6091274"/>
            <a:ext cx="2300178" cy="766726"/>
          </a:xfrm>
          <a:prstGeom prst="rect">
            <a:avLst/>
          </a:prstGeom>
        </p:spPr>
      </p:pic>
      <p:sp>
        <p:nvSpPr>
          <p:cNvPr id="13" name="12 Dikdörtgen"/>
          <p:cNvSpPr/>
          <p:nvPr/>
        </p:nvSpPr>
        <p:spPr>
          <a:xfrm>
            <a:off x="3714744" y="1071546"/>
            <a:ext cx="117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 smtClean="0"/>
              <a:t>Question</a:t>
            </a:r>
            <a:r>
              <a:rPr lang="tr-TR" b="1" dirty="0" smtClean="0"/>
              <a:t>: </a:t>
            </a:r>
          </a:p>
        </p:txBody>
      </p:sp>
    </p:spTree>
    <p:extLst>
      <p:ext uri="{BB962C8B-B14F-4D97-AF65-F5344CB8AC3E}">
        <p14:creationId xmlns="" xmlns:p14="http://schemas.microsoft.com/office/powerpoint/2010/main" val="414690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0"/>
            <a:ext cx="9144000" cy="93610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3056385" y="12773"/>
            <a:ext cx="2954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İNGİLİZCE</a:t>
            </a:r>
            <a:endParaRPr lang="tr-T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1911" y="6046650"/>
            <a:ext cx="2300178" cy="766726"/>
          </a:xfrm>
          <a:prstGeom prst="rect">
            <a:avLst/>
          </a:prstGeom>
        </p:spPr>
      </p:pic>
      <p:sp>
        <p:nvSpPr>
          <p:cNvPr id="9" name="8 Metin kutusu"/>
          <p:cNvSpPr txBox="1"/>
          <p:nvPr/>
        </p:nvSpPr>
        <p:spPr>
          <a:xfrm>
            <a:off x="1071538" y="1428736"/>
            <a:ext cx="770659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Aralık ayı soruları;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 1</a:t>
            </a:r>
            <a:r>
              <a:rPr lang="tr-TR" dirty="0" smtClean="0"/>
              <a:t>. soru olumsuz soru köküyle ‘</a:t>
            </a: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kitchen</a:t>
            </a:r>
            <a:r>
              <a:rPr lang="tr-TR" dirty="0" smtClean="0"/>
              <a:t>’ ünitesinden olup okuma ,anlama</a:t>
            </a:r>
          </a:p>
          <a:p>
            <a:r>
              <a:rPr lang="tr-TR" dirty="0" smtClean="0"/>
              <a:t>   ve iletişim kurma becerisine odaklanmaktadır. </a:t>
            </a:r>
            <a:r>
              <a:rPr lang="tr-TR" dirty="0" smtClean="0"/>
              <a:t>Soru görselle desteklenmiş olup </a:t>
            </a:r>
            <a:endParaRPr lang="tr-TR" dirty="0" smtClean="0"/>
          </a:p>
          <a:p>
            <a:r>
              <a:rPr lang="tr-TR" dirty="0" smtClean="0"/>
              <a:t>   önceki </a:t>
            </a:r>
            <a:r>
              <a:rPr lang="tr-TR" dirty="0" smtClean="0"/>
              <a:t>soru </a:t>
            </a:r>
            <a:r>
              <a:rPr lang="tr-TR" dirty="0" smtClean="0"/>
              <a:t>tarzından  biraz  </a:t>
            </a:r>
            <a:r>
              <a:rPr lang="tr-TR" dirty="0" smtClean="0"/>
              <a:t>daha zorlaştırılmıştır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2</a:t>
            </a:r>
            <a:r>
              <a:rPr lang="tr-TR" dirty="0" smtClean="0"/>
              <a:t>.,3. ve 4. sorular ‘İnternet ‘ ünitesi ile ilgilidir. 2. </a:t>
            </a:r>
            <a:r>
              <a:rPr lang="tr-TR" dirty="0" smtClean="0"/>
              <a:t>soruda </a:t>
            </a:r>
            <a:r>
              <a:rPr lang="tr-TR" dirty="0" smtClean="0"/>
              <a:t>tabloyu inceleyerek </a:t>
            </a:r>
          </a:p>
          <a:p>
            <a:r>
              <a:rPr lang="tr-TR" dirty="0" smtClean="0"/>
              <a:t>  tablodaki bilgiyi </a:t>
            </a:r>
            <a:r>
              <a:rPr lang="tr-TR" dirty="0" smtClean="0"/>
              <a:t> kullanarak sorunun yeniden </a:t>
            </a:r>
            <a:r>
              <a:rPr lang="tr-TR" dirty="0" smtClean="0"/>
              <a:t>ifade </a:t>
            </a:r>
            <a:r>
              <a:rPr lang="tr-TR" dirty="0" smtClean="0"/>
              <a:t>edilmesi beklenmektedir.</a:t>
            </a:r>
          </a:p>
          <a:p>
            <a:r>
              <a:rPr lang="tr-TR" dirty="0" smtClean="0"/>
              <a:t>  3. </a:t>
            </a:r>
            <a:r>
              <a:rPr lang="tr-TR" dirty="0" smtClean="0"/>
              <a:t>soru tamamen </a:t>
            </a:r>
            <a:r>
              <a:rPr lang="tr-TR" dirty="0" smtClean="0"/>
              <a:t> </a:t>
            </a:r>
            <a:r>
              <a:rPr lang="tr-TR" dirty="0" smtClean="0"/>
              <a:t>okuma </a:t>
            </a:r>
            <a:r>
              <a:rPr lang="tr-TR" dirty="0" smtClean="0"/>
              <a:t>anlama üzerine yoğunlaşmış ,4. soru ise  tamamen 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smtClean="0"/>
              <a:t> </a:t>
            </a:r>
            <a:r>
              <a:rPr lang="tr-TR" dirty="0" smtClean="0"/>
              <a:t>çıkarımda  bulunma </a:t>
            </a:r>
            <a:r>
              <a:rPr lang="tr-TR" dirty="0" smtClean="0"/>
              <a:t>ve </a:t>
            </a:r>
            <a:r>
              <a:rPr lang="tr-TR" dirty="0" smtClean="0"/>
              <a:t>kelime bilgisi </a:t>
            </a:r>
            <a:r>
              <a:rPr lang="tr-TR" dirty="0" smtClean="0"/>
              <a:t>üzerine </a:t>
            </a:r>
            <a:r>
              <a:rPr lang="tr-TR" dirty="0" smtClean="0"/>
              <a:t>odaklanmıştır</a:t>
            </a:r>
          </a:p>
          <a:p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5</a:t>
            </a:r>
            <a:r>
              <a:rPr lang="tr-TR" dirty="0" smtClean="0"/>
              <a:t>. soru </a:t>
            </a:r>
            <a:r>
              <a:rPr lang="tr-TR" dirty="0" smtClean="0"/>
              <a:t>  </a:t>
            </a:r>
            <a:r>
              <a:rPr lang="tr-TR" dirty="0" smtClean="0"/>
              <a:t>kelime bilgisi yanında </a:t>
            </a:r>
            <a:r>
              <a:rPr lang="tr-TR" dirty="0" smtClean="0"/>
              <a:t>analiz </a:t>
            </a:r>
            <a:r>
              <a:rPr lang="tr-TR" dirty="0" smtClean="0"/>
              <a:t>gerektiren,üst düzey düşünme </a:t>
            </a:r>
          </a:p>
          <a:p>
            <a:r>
              <a:rPr lang="tr-TR" dirty="0" smtClean="0"/>
              <a:t>  becerilerini </a:t>
            </a:r>
            <a:r>
              <a:rPr lang="tr-TR" dirty="0" smtClean="0"/>
              <a:t>ölçen yeni soru tipidir.</a:t>
            </a:r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78559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8596" y="20002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LGS OCAK AYI ÖRNEK İNGİLİZCE SORULAR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Dikdörtgen 4"/>
          <p:cNvSpPr/>
          <p:nvPr/>
        </p:nvSpPr>
        <p:spPr>
          <a:xfrm>
            <a:off x="0" y="0"/>
            <a:ext cx="9144000" cy="93610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5"/>
          <p:cNvSpPr/>
          <p:nvPr/>
        </p:nvSpPr>
        <p:spPr>
          <a:xfrm>
            <a:off x="3056385" y="12773"/>
            <a:ext cx="2954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İNGİLİZCE</a:t>
            </a:r>
            <a:endParaRPr lang="tr-T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992" y="6091274"/>
            <a:ext cx="2300178" cy="7667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538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im\Desktop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000108"/>
            <a:ext cx="7253288" cy="487363"/>
          </a:xfrm>
          <a:prstGeom prst="rect">
            <a:avLst/>
          </a:prstGeom>
          <a:noFill/>
        </p:spPr>
      </p:pic>
      <p:pic>
        <p:nvPicPr>
          <p:cNvPr id="5123" name="Picture 3" descr="C:\Users\kim\Desktop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616" y="1428736"/>
            <a:ext cx="2937272" cy="4824247"/>
          </a:xfrm>
          <a:prstGeom prst="rect">
            <a:avLst/>
          </a:prstGeom>
          <a:noFill/>
        </p:spPr>
      </p:pic>
      <p:pic>
        <p:nvPicPr>
          <p:cNvPr id="5124" name="Picture 4" descr="C:\Users\kim\Desktop\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5377" y="1571612"/>
            <a:ext cx="3325550" cy="2288873"/>
          </a:xfrm>
          <a:prstGeom prst="rect">
            <a:avLst/>
          </a:prstGeom>
          <a:noFill/>
        </p:spPr>
      </p:pic>
      <p:sp>
        <p:nvSpPr>
          <p:cNvPr id="7" name="İçerik Yer Tutucusu 2"/>
          <p:cNvSpPr txBox="1">
            <a:spLocks/>
          </p:cNvSpPr>
          <p:nvPr/>
        </p:nvSpPr>
        <p:spPr>
          <a:xfrm>
            <a:off x="3786182" y="4071942"/>
            <a:ext cx="5643602" cy="2111503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tr-TR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Unit</a:t>
            </a:r>
            <a:r>
              <a:rPr kumimoji="0" lang="tr-TR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lang="tr-TR" sz="2200" i="1" dirty="0" err="1" smtClean="0"/>
              <a:t>Friendship</a:t>
            </a:r>
            <a:endParaRPr kumimoji="0" lang="tr-TR" sz="2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tr-TR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Learning</a:t>
            </a:r>
            <a:r>
              <a:rPr kumimoji="0" lang="tr-TR" sz="22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tr-TR" sz="22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outcomes</a:t>
            </a:r>
            <a:r>
              <a:rPr kumimoji="0" lang="tr-TR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lang="en-US" sz="2200" b="1" i="1" dirty="0" smtClean="0"/>
              <a:t> </a:t>
            </a:r>
            <a:r>
              <a:rPr lang="tr-TR" sz="2200" i="1" dirty="0" smtClean="0"/>
              <a:t>U</a:t>
            </a:r>
            <a:r>
              <a:rPr lang="en-US" sz="2200" i="1" dirty="0" err="1" smtClean="0"/>
              <a:t>nderstand</a:t>
            </a:r>
            <a:r>
              <a:rPr lang="tr-TR" sz="2200" i="1" dirty="0" err="1" smtClean="0"/>
              <a:t>ing</a:t>
            </a:r>
            <a:r>
              <a:rPr lang="en-US" sz="2200" i="1" dirty="0" smtClean="0"/>
              <a:t>  short and simple invitation letters, cards and </a:t>
            </a:r>
            <a:r>
              <a:rPr lang="en-US" sz="2200" i="1" dirty="0" smtClean="0"/>
              <a:t>e</a:t>
            </a:r>
            <a:r>
              <a:rPr lang="tr-TR" sz="2200" i="1" dirty="0" smtClean="0"/>
              <a:t>-</a:t>
            </a:r>
            <a:r>
              <a:rPr lang="en-US" sz="2200" i="1" dirty="0" smtClean="0"/>
              <a:t>mails</a:t>
            </a:r>
            <a:r>
              <a:rPr lang="en-US" sz="2200" b="1" i="1" dirty="0" smtClean="0"/>
              <a:t>. </a:t>
            </a:r>
            <a:endParaRPr kumimoji="0" lang="tr-TR" sz="22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tr-TR" sz="2200" b="1" i="1" dirty="0" err="1" smtClean="0"/>
              <a:t>Required</a:t>
            </a:r>
            <a:r>
              <a:rPr lang="tr-TR" sz="2200" b="1" i="1" dirty="0" smtClean="0"/>
              <a:t>  </a:t>
            </a:r>
            <a:r>
              <a:rPr lang="tr-TR" sz="2200" b="1" i="1" dirty="0" err="1" smtClean="0"/>
              <a:t>skills</a:t>
            </a:r>
            <a:r>
              <a:rPr kumimoji="0" lang="tr-TR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tr-TR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Inference</a:t>
            </a:r>
            <a:r>
              <a:rPr kumimoji="0" lang="tr-TR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,</a:t>
            </a:r>
            <a:r>
              <a:rPr kumimoji="0" lang="tr-TR" sz="2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Vocabulary</a:t>
            </a:r>
            <a:r>
              <a:rPr lang="tr-TR" sz="2200" i="1" dirty="0" smtClean="0"/>
              <a:t> </a:t>
            </a:r>
            <a:r>
              <a:rPr kumimoji="0" lang="tr-TR" sz="2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Comprehension</a:t>
            </a:r>
            <a:r>
              <a:rPr kumimoji="0" lang="tr-TR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lang="tr-TR" sz="2200" i="1" dirty="0" smtClean="0"/>
              <a:t> </a:t>
            </a:r>
            <a:r>
              <a:rPr kumimoji="0" lang="tr-TR" sz="2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İnterpretation</a:t>
            </a:r>
            <a:endParaRPr lang="tr-TR" sz="2200" i="1" dirty="0" smtClean="0"/>
          </a:p>
        </p:txBody>
      </p:sp>
      <p:sp>
        <p:nvSpPr>
          <p:cNvPr id="8" name="7 Akış Çizelgesi: Bağlayıcı">
            <a:hlinkClick r:id="" action="ppaction://hlinkshowjump?jump=lastslideviewed"/>
          </p:cNvPr>
          <p:cNvSpPr/>
          <p:nvPr/>
        </p:nvSpPr>
        <p:spPr>
          <a:xfrm>
            <a:off x="3929058" y="3071810"/>
            <a:ext cx="333191" cy="370937"/>
          </a:xfrm>
          <a:prstGeom prst="flowChartConnector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4744" y="6091274"/>
            <a:ext cx="2300178" cy="766726"/>
          </a:xfrm>
          <a:prstGeom prst="rect">
            <a:avLst/>
          </a:prstGeom>
        </p:spPr>
      </p:pic>
      <p:sp>
        <p:nvSpPr>
          <p:cNvPr id="11" name="Dikdörtgen 4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5"/>
          <p:cNvSpPr/>
          <p:nvPr/>
        </p:nvSpPr>
        <p:spPr>
          <a:xfrm>
            <a:off x="3056385" y="12773"/>
            <a:ext cx="2954399" cy="9158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İNGİLİZCE</a:t>
            </a:r>
            <a:endParaRPr lang="tr-T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285720" y="1000108"/>
            <a:ext cx="1503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err="1" smtClean="0"/>
              <a:t>Question</a:t>
            </a:r>
            <a:r>
              <a:rPr lang="tr-TR" sz="2400" b="1" dirty="0" smtClean="0"/>
              <a:t>: </a:t>
            </a:r>
          </a:p>
        </p:txBody>
      </p:sp>
    </p:spTree>
    <p:extLst>
      <p:ext uri="{BB962C8B-B14F-4D97-AF65-F5344CB8AC3E}">
        <p14:creationId xmlns="" xmlns:p14="http://schemas.microsoft.com/office/powerpoint/2010/main" val="414690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im\Desktop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14422"/>
            <a:ext cx="7253288" cy="487363"/>
          </a:xfrm>
          <a:prstGeom prst="rect">
            <a:avLst/>
          </a:prstGeom>
          <a:noFill/>
        </p:spPr>
      </p:pic>
      <p:pic>
        <p:nvPicPr>
          <p:cNvPr id="5123" name="Picture 3" descr="C:\Users\kim\Desktop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616" y="1857364"/>
            <a:ext cx="2937272" cy="4395619"/>
          </a:xfrm>
          <a:prstGeom prst="rect">
            <a:avLst/>
          </a:prstGeom>
          <a:noFill/>
        </p:spPr>
      </p:pic>
      <p:pic>
        <p:nvPicPr>
          <p:cNvPr id="5125" name="Picture 5" descr="C:\Users\kim\Desktop\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2885" y="1714488"/>
            <a:ext cx="2444577" cy="2005277"/>
          </a:xfrm>
          <a:prstGeom prst="rect">
            <a:avLst/>
          </a:prstGeom>
          <a:noFill/>
        </p:spPr>
      </p:pic>
      <p:sp>
        <p:nvSpPr>
          <p:cNvPr id="8" name="İçerik Yer Tutucusu 2"/>
          <p:cNvSpPr txBox="1">
            <a:spLocks/>
          </p:cNvSpPr>
          <p:nvPr/>
        </p:nvSpPr>
        <p:spPr>
          <a:xfrm>
            <a:off x="4155775" y="3832097"/>
            <a:ext cx="4069511" cy="2111503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tr-TR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Unit</a:t>
            </a:r>
            <a:r>
              <a:rPr kumimoji="0" lang="tr-TR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lang="tr-TR" sz="2400" i="1" dirty="0" err="1" smtClean="0"/>
              <a:t>Friendship</a:t>
            </a:r>
            <a:endParaRPr lang="tr-TR" sz="2400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tr-TR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tr-TR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Learning</a:t>
            </a:r>
            <a:r>
              <a:rPr kumimoji="0" lang="tr-TR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tr-TR" sz="24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outcomes</a:t>
            </a:r>
            <a:r>
              <a:rPr kumimoji="0" lang="tr-TR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lang="en-US" sz="2400" b="1" i="1" dirty="0" smtClean="0"/>
              <a:t> </a:t>
            </a:r>
            <a:r>
              <a:rPr lang="tr-TR" sz="2400" i="1" dirty="0" smtClean="0"/>
              <a:t>U</a:t>
            </a:r>
            <a:r>
              <a:rPr lang="en-US" sz="2400" i="1" dirty="0" err="1" smtClean="0"/>
              <a:t>nderstand</a:t>
            </a:r>
            <a:r>
              <a:rPr lang="tr-TR" sz="2400" i="1" dirty="0" err="1" smtClean="0"/>
              <a:t>ing</a:t>
            </a:r>
            <a:r>
              <a:rPr lang="en-US" sz="2400" i="1" dirty="0" smtClean="0"/>
              <a:t>  short and simple invitation letters, cards and </a:t>
            </a:r>
            <a:r>
              <a:rPr lang="en-US" sz="2400" i="1" dirty="0" smtClean="0"/>
              <a:t>e</a:t>
            </a:r>
            <a:r>
              <a:rPr lang="tr-TR" sz="2400" i="1" dirty="0" smtClean="0"/>
              <a:t>-</a:t>
            </a:r>
            <a:r>
              <a:rPr lang="en-US" sz="2400" i="1" dirty="0" smtClean="0"/>
              <a:t>mails</a:t>
            </a:r>
            <a:r>
              <a:rPr lang="en-US" sz="2400" b="1" i="1" dirty="0" smtClean="0"/>
              <a:t>. </a:t>
            </a:r>
            <a:endParaRPr lang="tr-TR" sz="2400" b="1" i="1" dirty="0" smtClean="0"/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endParaRPr kumimoji="0" lang="tr-TR" sz="24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tr-TR" sz="2400" b="1" i="1" dirty="0" err="1" smtClean="0"/>
              <a:t>Required</a:t>
            </a:r>
            <a:r>
              <a:rPr lang="tr-TR" sz="2400" b="1" i="1" dirty="0" smtClean="0"/>
              <a:t>  </a:t>
            </a:r>
            <a:r>
              <a:rPr lang="tr-TR" sz="2400" b="1" i="1" dirty="0" err="1" smtClean="0"/>
              <a:t>skills</a:t>
            </a:r>
            <a:r>
              <a:rPr kumimoji="0" lang="tr-TR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tr-T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Inference</a:t>
            </a:r>
            <a:r>
              <a:rPr kumimoji="0" lang="tr-T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,</a:t>
            </a:r>
            <a:r>
              <a:rPr kumimoji="0" lang="tr-TR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Vocabulary</a:t>
            </a:r>
            <a:r>
              <a:rPr lang="tr-TR" sz="2400" i="1" dirty="0" smtClean="0"/>
              <a:t> ,</a:t>
            </a:r>
            <a:r>
              <a:rPr kumimoji="0" lang="tr-TR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Comprehension</a:t>
            </a:r>
            <a:r>
              <a:rPr lang="tr-TR" sz="2400" i="1" dirty="0" smtClean="0"/>
              <a:t>, </a:t>
            </a:r>
            <a:r>
              <a:rPr kumimoji="0" lang="tr-TR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İnterpretation</a:t>
            </a:r>
            <a:endParaRPr lang="tr-TR" sz="2400" i="1" dirty="0" smtClean="0"/>
          </a:p>
        </p:txBody>
      </p:sp>
      <p:sp>
        <p:nvSpPr>
          <p:cNvPr id="9" name="8 Akış Çizelgesi: Bağlayıcı">
            <a:hlinkClick r:id="" action="ppaction://hlinkshowjump?jump=lastslideviewed"/>
          </p:cNvPr>
          <p:cNvSpPr/>
          <p:nvPr/>
        </p:nvSpPr>
        <p:spPr>
          <a:xfrm>
            <a:off x="4214810" y="2714620"/>
            <a:ext cx="306239" cy="370937"/>
          </a:xfrm>
          <a:prstGeom prst="flowChartConnector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4744" y="6091274"/>
            <a:ext cx="2300178" cy="766726"/>
          </a:xfrm>
          <a:prstGeom prst="rect">
            <a:avLst/>
          </a:prstGeom>
        </p:spPr>
      </p:pic>
      <p:sp>
        <p:nvSpPr>
          <p:cNvPr id="12" name="Dikdörtgen 4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5"/>
          <p:cNvSpPr/>
          <p:nvPr/>
        </p:nvSpPr>
        <p:spPr>
          <a:xfrm>
            <a:off x="3056385" y="12773"/>
            <a:ext cx="2954399" cy="9158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İNGİLİZCE</a:t>
            </a:r>
            <a:endParaRPr lang="tr-T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13 Dikdörtgen"/>
          <p:cNvSpPr/>
          <p:nvPr/>
        </p:nvSpPr>
        <p:spPr>
          <a:xfrm>
            <a:off x="142844" y="1214422"/>
            <a:ext cx="1503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err="1" smtClean="0"/>
              <a:t>Question</a:t>
            </a:r>
            <a:r>
              <a:rPr lang="tr-TR" sz="2400" b="1" dirty="0" smtClean="0"/>
              <a:t>: </a:t>
            </a:r>
          </a:p>
        </p:txBody>
      </p:sp>
    </p:spTree>
    <p:extLst>
      <p:ext uri="{BB962C8B-B14F-4D97-AF65-F5344CB8AC3E}">
        <p14:creationId xmlns="" xmlns:p14="http://schemas.microsoft.com/office/powerpoint/2010/main" val="414690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kim\Desktop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285860"/>
            <a:ext cx="6107757" cy="2162278"/>
          </a:xfrm>
          <a:prstGeom prst="rect">
            <a:avLst/>
          </a:prstGeom>
          <a:noFill/>
        </p:spPr>
      </p:pic>
      <p:sp>
        <p:nvSpPr>
          <p:cNvPr id="6" name="İçerik Yer Tutucusu 2"/>
          <p:cNvSpPr txBox="1">
            <a:spLocks/>
          </p:cNvSpPr>
          <p:nvPr/>
        </p:nvSpPr>
        <p:spPr>
          <a:xfrm>
            <a:off x="3744889" y="3883858"/>
            <a:ext cx="4491180" cy="2111503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tr-T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tr-TR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Unit</a:t>
            </a: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lang="tr-TR" sz="2000" i="1" dirty="0" smtClean="0"/>
              <a:t>On </a:t>
            </a:r>
            <a:r>
              <a:rPr lang="tr-TR" sz="2000" i="1" dirty="0" err="1" smtClean="0"/>
              <a:t>the</a:t>
            </a:r>
            <a:r>
              <a:rPr lang="tr-TR" sz="2000" i="1" dirty="0" smtClean="0"/>
              <a:t> </a:t>
            </a:r>
            <a:r>
              <a:rPr lang="tr-TR" sz="2000" i="1" dirty="0" err="1" smtClean="0"/>
              <a:t>phone</a:t>
            </a:r>
            <a:endParaRPr lang="tr-TR" sz="2000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tr-TR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tr-TR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Learning</a:t>
            </a:r>
            <a:r>
              <a:rPr kumimoji="0" lang="tr-TR" sz="2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tr-TR" sz="20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outcomes</a:t>
            </a: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lang="en-US" sz="2000" b="1" i="1" dirty="0" smtClean="0"/>
              <a:t> </a:t>
            </a:r>
            <a:r>
              <a:rPr lang="tr-TR" sz="2000" i="1" dirty="0" smtClean="0"/>
              <a:t>U</a:t>
            </a:r>
            <a:r>
              <a:rPr lang="en-US" sz="2000" i="1" dirty="0" err="1" smtClean="0"/>
              <a:t>nderstand</a:t>
            </a:r>
            <a:r>
              <a:rPr lang="tr-TR" sz="2000" i="1" dirty="0" err="1" smtClean="0"/>
              <a:t>ing</a:t>
            </a:r>
            <a:r>
              <a:rPr lang="en-US" sz="2000" i="1" dirty="0" smtClean="0"/>
              <a:t> phrases and related vocabulary items. </a:t>
            </a:r>
            <a:endParaRPr lang="tr-TR" sz="2000" i="1" dirty="0" smtClean="0"/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endParaRPr lang="tr-TR" sz="2000" b="1" i="1" dirty="0" smtClean="0"/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tr-TR" sz="2000" b="1" i="1" dirty="0" err="1" smtClean="0"/>
              <a:t>Required</a:t>
            </a:r>
            <a:r>
              <a:rPr lang="tr-TR" sz="2000" b="1" i="1" dirty="0" smtClean="0"/>
              <a:t>  </a:t>
            </a:r>
            <a:r>
              <a:rPr lang="tr-TR" sz="2000" b="1" i="1" dirty="0" err="1" smtClean="0"/>
              <a:t>skills</a:t>
            </a: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tr-T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Vocabulary</a:t>
            </a:r>
            <a:r>
              <a:rPr lang="tr-TR" sz="2000" i="1" dirty="0" smtClean="0"/>
              <a:t> ,</a:t>
            </a:r>
            <a:r>
              <a:rPr kumimoji="0" lang="tr-TR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Comprehension</a:t>
            </a:r>
            <a:endParaRPr lang="tr-TR" sz="2000" i="1" dirty="0" smtClean="0"/>
          </a:p>
        </p:txBody>
      </p:sp>
      <p:sp>
        <p:nvSpPr>
          <p:cNvPr id="7" name="6 Akış Çizelgesi: Bağlayıcı">
            <a:hlinkClick r:id="" action="ppaction://hlinkshowjump?jump=lastslideviewed"/>
          </p:cNvPr>
          <p:cNvSpPr/>
          <p:nvPr/>
        </p:nvSpPr>
        <p:spPr>
          <a:xfrm>
            <a:off x="2285984" y="3000372"/>
            <a:ext cx="357190" cy="370937"/>
          </a:xfrm>
          <a:prstGeom prst="flowChartConnector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868" y="6091274"/>
            <a:ext cx="2300178" cy="766726"/>
          </a:xfrm>
          <a:prstGeom prst="rect">
            <a:avLst/>
          </a:prstGeom>
        </p:spPr>
      </p:pic>
      <p:sp>
        <p:nvSpPr>
          <p:cNvPr id="9" name="Dikdörtgen 4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5"/>
          <p:cNvSpPr/>
          <p:nvPr/>
        </p:nvSpPr>
        <p:spPr>
          <a:xfrm>
            <a:off x="3056385" y="12773"/>
            <a:ext cx="2954399" cy="9158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İNGİLİZCE</a:t>
            </a:r>
            <a:endParaRPr lang="tr-T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357158" y="1214422"/>
            <a:ext cx="1503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err="1" smtClean="0"/>
              <a:t>Question</a:t>
            </a:r>
            <a:r>
              <a:rPr lang="tr-TR" sz="2400" b="1" dirty="0" smtClean="0"/>
              <a:t>: </a:t>
            </a:r>
          </a:p>
        </p:txBody>
      </p:sp>
    </p:spTree>
    <p:extLst>
      <p:ext uri="{BB962C8B-B14F-4D97-AF65-F5344CB8AC3E}">
        <p14:creationId xmlns="" xmlns:p14="http://schemas.microsoft.com/office/powerpoint/2010/main" val="414690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im\Desktop\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107" y="857232"/>
            <a:ext cx="4143375" cy="5845494"/>
          </a:xfrm>
          <a:prstGeom prst="rect">
            <a:avLst/>
          </a:prstGeom>
          <a:noFill/>
        </p:spPr>
      </p:pic>
      <p:pic>
        <p:nvPicPr>
          <p:cNvPr id="3" name="Picture 2" descr="C:\Users\kim\Desktop\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928670"/>
            <a:ext cx="5000628" cy="457200"/>
          </a:xfrm>
          <a:prstGeom prst="rect">
            <a:avLst/>
          </a:prstGeom>
          <a:noFill/>
        </p:spPr>
      </p:pic>
      <p:pic>
        <p:nvPicPr>
          <p:cNvPr id="7171" name="Picture 3" descr="C:\Users\kim\Desktop\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22822" y="2341323"/>
            <a:ext cx="4652963" cy="1100617"/>
          </a:xfrm>
          <a:prstGeom prst="rect">
            <a:avLst/>
          </a:prstGeom>
          <a:noFill/>
        </p:spPr>
      </p:pic>
      <p:pic>
        <p:nvPicPr>
          <p:cNvPr id="7172" name="Picture 4" descr="C:\Users\kim\Desktop\1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18840" y="1308251"/>
            <a:ext cx="2362088" cy="727583"/>
          </a:xfrm>
          <a:prstGeom prst="rect">
            <a:avLst/>
          </a:prstGeom>
          <a:noFill/>
        </p:spPr>
      </p:pic>
      <p:sp>
        <p:nvSpPr>
          <p:cNvPr id="8" name="7 Akış Çizelgesi: Bağlayıcı">
            <a:hlinkClick r:id="" action="ppaction://hlinkshowjump?jump=lastslideviewed"/>
          </p:cNvPr>
          <p:cNvSpPr/>
          <p:nvPr/>
        </p:nvSpPr>
        <p:spPr>
          <a:xfrm>
            <a:off x="4185969" y="2891033"/>
            <a:ext cx="306239" cy="370937"/>
          </a:xfrm>
          <a:prstGeom prst="flowChartConnector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4514796" y="3987375"/>
            <a:ext cx="4629204" cy="2111503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tr-TR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Unit</a:t>
            </a:r>
            <a:r>
              <a:rPr kumimoji="0" lang="tr-TR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tr-TR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</a:t>
            </a:r>
            <a:r>
              <a:rPr kumimoji="0" lang="tr-TR" sz="240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40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tr-TR" sz="240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40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phone</a:t>
            </a:r>
            <a:endParaRPr lang="tr-TR" sz="2400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tr-TR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tr-TR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Learning</a:t>
            </a:r>
            <a:r>
              <a:rPr kumimoji="0" lang="tr-TR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tr-TR" sz="24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outcomes</a:t>
            </a:r>
            <a:r>
              <a:rPr kumimoji="0" lang="tr-TR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lang="en-US" sz="2400" b="1" i="1" dirty="0" smtClean="0"/>
              <a:t> </a:t>
            </a:r>
            <a:r>
              <a:rPr lang="tr-TR" sz="2400" i="1" dirty="0" err="1" smtClean="0"/>
              <a:t>M</a:t>
            </a:r>
            <a:r>
              <a:rPr lang="en-US" sz="2400" i="1" dirty="0" err="1" smtClean="0"/>
              <a:t>ak</a:t>
            </a:r>
            <a:r>
              <a:rPr lang="tr-TR" sz="2400" i="1" dirty="0" err="1" smtClean="0"/>
              <a:t>ing</a:t>
            </a:r>
            <a:r>
              <a:rPr lang="en-US" sz="2400" i="1" dirty="0" smtClean="0"/>
              <a:t> a simple phone call asking and responding to questions. </a:t>
            </a:r>
            <a:endParaRPr lang="tr-TR" sz="2400" i="1" dirty="0" smtClean="0"/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endParaRPr lang="tr-TR" sz="2400" b="1" i="1" dirty="0" smtClean="0"/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tr-TR" sz="2400" b="1" i="1" dirty="0" err="1" smtClean="0"/>
              <a:t>Required</a:t>
            </a:r>
            <a:r>
              <a:rPr lang="tr-TR" sz="2400" b="1" i="1" dirty="0" smtClean="0"/>
              <a:t>  </a:t>
            </a:r>
            <a:r>
              <a:rPr lang="tr-TR" sz="2400" b="1" i="1" dirty="0" err="1" smtClean="0"/>
              <a:t>skills</a:t>
            </a:r>
            <a:r>
              <a:rPr kumimoji="0" lang="tr-TR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tr-T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Asking</a:t>
            </a:r>
            <a:r>
              <a:rPr kumimoji="0" lang="tr-TR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4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answering</a:t>
            </a:r>
            <a:r>
              <a:rPr kumimoji="0" lang="tr-TR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tr-TR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Vocabulary</a:t>
            </a:r>
            <a:r>
              <a:rPr lang="tr-TR" sz="2400" i="1" dirty="0" smtClean="0"/>
              <a:t> ,</a:t>
            </a:r>
            <a:r>
              <a:rPr kumimoji="0" lang="tr-TR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Comprehension</a:t>
            </a:r>
            <a:endParaRPr lang="tr-TR" sz="2400" i="1" dirty="0" smtClean="0"/>
          </a:p>
        </p:txBody>
      </p:sp>
      <p:pic>
        <p:nvPicPr>
          <p:cNvPr id="10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3306" y="6091274"/>
            <a:ext cx="2300178" cy="766726"/>
          </a:xfrm>
          <a:prstGeom prst="rect">
            <a:avLst/>
          </a:prstGeom>
        </p:spPr>
      </p:pic>
      <p:sp>
        <p:nvSpPr>
          <p:cNvPr id="11" name="Dikdörtgen 4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5"/>
          <p:cNvSpPr/>
          <p:nvPr/>
        </p:nvSpPr>
        <p:spPr>
          <a:xfrm>
            <a:off x="3056385" y="12773"/>
            <a:ext cx="2954399" cy="9158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İNGİLİZCE</a:t>
            </a:r>
            <a:endParaRPr lang="tr-T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2928926" y="928670"/>
            <a:ext cx="12830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err="1" smtClean="0"/>
              <a:t>Question</a:t>
            </a:r>
            <a:r>
              <a:rPr lang="tr-TR" sz="2000" b="1" dirty="0" smtClean="0"/>
              <a:t>: </a:t>
            </a:r>
          </a:p>
        </p:txBody>
      </p:sp>
    </p:spTree>
    <p:extLst>
      <p:ext uri="{BB962C8B-B14F-4D97-AF65-F5344CB8AC3E}">
        <p14:creationId xmlns="" xmlns:p14="http://schemas.microsoft.com/office/powerpoint/2010/main" val="414690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kim\Desktop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214422"/>
            <a:ext cx="1822847" cy="334963"/>
          </a:xfrm>
          <a:prstGeom prst="rect">
            <a:avLst/>
          </a:prstGeom>
          <a:noFill/>
        </p:spPr>
      </p:pic>
      <p:pic>
        <p:nvPicPr>
          <p:cNvPr id="8196" name="Picture 4" descr="C:\Users\kim\Desktop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142984"/>
            <a:ext cx="5269706" cy="434975"/>
          </a:xfrm>
          <a:prstGeom prst="rect">
            <a:avLst/>
          </a:prstGeom>
          <a:noFill/>
        </p:spPr>
      </p:pic>
      <p:pic>
        <p:nvPicPr>
          <p:cNvPr id="8197" name="Picture 5" descr="C:\Users\kim\Desktop\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982" y="1643049"/>
            <a:ext cx="3880247" cy="3355957"/>
          </a:xfrm>
          <a:prstGeom prst="rect">
            <a:avLst/>
          </a:prstGeom>
          <a:noFill/>
        </p:spPr>
      </p:pic>
      <p:pic>
        <p:nvPicPr>
          <p:cNvPr id="8198" name="Picture 6" descr="C:\Users\kim\Desktop\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6491" y="5081318"/>
            <a:ext cx="5374402" cy="1397119"/>
          </a:xfrm>
          <a:prstGeom prst="rect">
            <a:avLst/>
          </a:prstGeom>
          <a:noFill/>
        </p:spPr>
      </p:pic>
      <p:pic>
        <p:nvPicPr>
          <p:cNvPr id="8199" name="Picture 7" descr="C:\Users\kim\Desktop\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643050"/>
            <a:ext cx="3839114" cy="1324784"/>
          </a:xfrm>
          <a:prstGeom prst="rect">
            <a:avLst/>
          </a:prstGeom>
          <a:noFill/>
        </p:spPr>
      </p:pic>
      <p:sp>
        <p:nvSpPr>
          <p:cNvPr id="9" name="İçerik Yer Tutucusu 2"/>
          <p:cNvSpPr txBox="1">
            <a:spLocks/>
          </p:cNvSpPr>
          <p:nvPr/>
        </p:nvSpPr>
        <p:spPr>
          <a:xfrm>
            <a:off x="4689481" y="3071810"/>
            <a:ext cx="4454519" cy="212875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tr-TR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tr-TR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Unit</a:t>
            </a:r>
            <a:r>
              <a:rPr kumimoji="0" lang="tr-TR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lang="tr-TR" sz="2400" i="1" dirty="0" smtClean="0"/>
              <a:t>İnternet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tr-TR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tr-TR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Learning</a:t>
            </a:r>
            <a:r>
              <a:rPr kumimoji="0" lang="tr-TR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tr-TR" sz="24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outcomes</a:t>
            </a:r>
            <a:r>
              <a:rPr lang="en-US" sz="2400" b="1" i="1" dirty="0" smtClean="0"/>
              <a:t> </a:t>
            </a:r>
            <a:r>
              <a:rPr lang="tr-TR" sz="2400" b="1" i="1" dirty="0" smtClean="0"/>
              <a:t>:</a:t>
            </a:r>
            <a:r>
              <a:rPr lang="en-US" sz="2400" b="1" i="1" dirty="0" smtClean="0"/>
              <a:t> </a:t>
            </a:r>
            <a:r>
              <a:rPr lang="tr-TR" sz="2400" i="1" dirty="0" smtClean="0"/>
              <a:t>E</a:t>
            </a:r>
            <a:r>
              <a:rPr lang="en-US" sz="2400" i="1" dirty="0" err="1" smtClean="0"/>
              <a:t>xchang</a:t>
            </a:r>
            <a:r>
              <a:rPr lang="tr-TR" sz="2400" i="1" dirty="0" err="1" smtClean="0"/>
              <a:t>ing</a:t>
            </a:r>
            <a:r>
              <a:rPr lang="en-US" sz="2400" i="1" dirty="0" smtClean="0"/>
              <a:t> information about the Internet</a:t>
            </a:r>
            <a:r>
              <a:rPr lang="tr-TR" sz="2400" i="1" dirty="0" smtClean="0"/>
              <a:t>,</a:t>
            </a:r>
            <a:r>
              <a:rPr lang="tr-TR" sz="2400" i="1" dirty="0" err="1" smtClean="0"/>
              <a:t>Asking</a:t>
            </a:r>
            <a:r>
              <a:rPr lang="tr-TR" sz="2400" i="1" dirty="0" smtClean="0"/>
              <a:t> </a:t>
            </a:r>
            <a:r>
              <a:rPr lang="tr-TR" sz="2400" i="1" dirty="0" err="1" smtClean="0"/>
              <a:t>for</a:t>
            </a:r>
            <a:r>
              <a:rPr lang="tr-TR" sz="2400" i="1" dirty="0" smtClean="0"/>
              <a:t> </a:t>
            </a:r>
            <a:r>
              <a:rPr lang="tr-TR" sz="2400" i="1" dirty="0" err="1" smtClean="0"/>
              <a:t>clarification</a:t>
            </a:r>
            <a:r>
              <a:rPr lang="en-US" sz="2400" i="1" dirty="0" smtClean="0"/>
              <a:t>. </a:t>
            </a:r>
            <a:endParaRPr lang="tr-TR" sz="2400" i="1" dirty="0" smtClean="0"/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endParaRPr kumimoji="0" lang="tr-TR" sz="24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tr-TR" sz="2400" b="1" i="1" dirty="0" err="1" smtClean="0"/>
              <a:t>Required</a:t>
            </a:r>
            <a:r>
              <a:rPr lang="tr-TR" sz="2400" b="1" i="1" dirty="0" smtClean="0"/>
              <a:t> </a:t>
            </a:r>
            <a:r>
              <a:rPr lang="tr-TR" sz="2400" b="1" i="1" dirty="0" err="1" smtClean="0"/>
              <a:t>language</a:t>
            </a:r>
            <a:r>
              <a:rPr lang="tr-TR" sz="2400" b="1" i="1" dirty="0" smtClean="0"/>
              <a:t> </a:t>
            </a:r>
            <a:r>
              <a:rPr lang="tr-TR" sz="2400" b="1" i="1" dirty="0" err="1" smtClean="0"/>
              <a:t>skills</a:t>
            </a:r>
            <a:r>
              <a:rPr kumimoji="0" lang="tr-TR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tr-T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tr-TR" sz="2400" i="1" dirty="0" smtClean="0"/>
              <a:t>R</a:t>
            </a:r>
            <a:r>
              <a:rPr kumimoji="0" lang="tr-TR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ephrasing</a:t>
            </a:r>
            <a:r>
              <a:rPr kumimoji="0" lang="tr-TR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, </a:t>
            </a:r>
            <a:r>
              <a:rPr kumimoji="0" lang="tr-TR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Vocabulary</a:t>
            </a:r>
            <a:r>
              <a:rPr lang="tr-TR" sz="2400" i="1" dirty="0" smtClean="0"/>
              <a:t> , </a:t>
            </a:r>
            <a:r>
              <a:rPr kumimoji="0" lang="tr-TR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Comprehension</a:t>
            </a:r>
            <a:endParaRPr lang="tr-TR" sz="2400" i="1" dirty="0" smtClean="0"/>
          </a:p>
        </p:txBody>
      </p:sp>
      <p:sp>
        <p:nvSpPr>
          <p:cNvPr id="10" name="9 Akış Çizelgesi: Bağlayıcı">
            <a:hlinkClick r:id="" action="ppaction://hlinkshowjump?jump=lastslideviewed"/>
          </p:cNvPr>
          <p:cNvSpPr/>
          <p:nvPr/>
        </p:nvSpPr>
        <p:spPr>
          <a:xfrm>
            <a:off x="4500562" y="1643050"/>
            <a:ext cx="306239" cy="357190"/>
          </a:xfrm>
          <a:prstGeom prst="flowChartConnector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Resi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3306" y="6091274"/>
            <a:ext cx="2300178" cy="766726"/>
          </a:xfrm>
          <a:prstGeom prst="rect">
            <a:avLst/>
          </a:prstGeom>
        </p:spPr>
      </p:pic>
      <p:sp>
        <p:nvSpPr>
          <p:cNvPr id="12" name="Dikdörtgen 4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5"/>
          <p:cNvSpPr/>
          <p:nvPr/>
        </p:nvSpPr>
        <p:spPr>
          <a:xfrm>
            <a:off x="3056385" y="12773"/>
            <a:ext cx="2954399" cy="9158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İNGİLİZCE</a:t>
            </a:r>
            <a:endParaRPr lang="tr-T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13 Dikdörtgen"/>
          <p:cNvSpPr/>
          <p:nvPr/>
        </p:nvSpPr>
        <p:spPr>
          <a:xfrm>
            <a:off x="142844" y="1071546"/>
            <a:ext cx="1503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err="1" smtClean="0"/>
              <a:t>Question</a:t>
            </a:r>
            <a:r>
              <a:rPr lang="tr-TR" sz="2400" b="1" dirty="0" smtClean="0"/>
              <a:t>: </a:t>
            </a:r>
          </a:p>
        </p:txBody>
      </p:sp>
    </p:spTree>
    <p:extLst>
      <p:ext uri="{BB962C8B-B14F-4D97-AF65-F5344CB8AC3E}">
        <p14:creationId xmlns="" xmlns:p14="http://schemas.microsoft.com/office/powerpoint/2010/main" val="414690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0"/>
            <a:ext cx="9144000" cy="93610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3056385" y="12773"/>
            <a:ext cx="2954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İNGİLİZCE</a:t>
            </a:r>
            <a:endParaRPr lang="tr-T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1911" y="6046650"/>
            <a:ext cx="2300178" cy="766726"/>
          </a:xfrm>
          <a:prstGeom prst="rect">
            <a:avLst/>
          </a:prstGeom>
        </p:spPr>
      </p:pic>
      <p:sp>
        <p:nvSpPr>
          <p:cNvPr id="9" name="8 Metin kutusu"/>
          <p:cNvSpPr txBox="1"/>
          <p:nvPr/>
        </p:nvSpPr>
        <p:spPr>
          <a:xfrm>
            <a:off x="1071538" y="1428736"/>
            <a:ext cx="8084842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Ocak  ayı soruları;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 1</a:t>
            </a:r>
            <a:r>
              <a:rPr lang="tr-TR" dirty="0" smtClean="0"/>
              <a:t>. ve 2. ve 3.sorularda okuduğunu anlama ve  basit  çıkarımda bulunma </a:t>
            </a:r>
          </a:p>
          <a:p>
            <a:r>
              <a:rPr lang="tr-TR" dirty="0" smtClean="0"/>
              <a:t>   istenmektedir.Kelime </a:t>
            </a:r>
            <a:r>
              <a:rPr lang="tr-TR" dirty="0" smtClean="0"/>
              <a:t>bilgisi çok önemlidir.</a:t>
            </a:r>
          </a:p>
          <a:p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 4</a:t>
            </a:r>
            <a:r>
              <a:rPr lang="tr-TR" dirty="0" smtClean="0"/>
              <a:t>. soru ‘</a:t>
            </a:r>
            <a:r>
              <a:rPr lang="tr-TR" dirty="0" err="1" smtClean="0"/>
              <a:t>Communication</a:t>
            </a:r>
            <a:r>
              <a:rPr lang="tr-TR" dirty="0" smtClean="0"/>
              <a:t> ünitesinden </a:t>
            </a:r>
            <a:r>
              <a:rPr lang="tr-TR" dirty="0" smtClean="0"/>
              <a:t>olup iletişim </a:t>
            </a:r>
            <a:r>
              <a:rPr lang="tr-TR" dirty="0" smtClean="0"/>
              <a:t>üzerine  odaklanan oldukça </a:t>
            </a:r>
            <a:r>
              <a:rPr lang="tr-TR" dirty="0" smtClean="0"/>
              <a:t>basit</a:t>
            </a:r>
          </a:p>
          <a:p>
            <a:r>
              <a:rPr lang="tr-TR" dirty="0" smtClean="0"/>
              <a:t>  </a:t>
            </a:r>
            <a:r>
              <a:rPr lang="tr-TR" dirty="0" smtClean="0"/>
              <a:t>bir soru olmuştur.</a:t>
            </a:r>
          </a:p>
          <a:p>
            <a:endParaRPr lang="tr-TR" dirty="0" smtClean="0"/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 5</a:t>
            </a:r>
            <a:r>
              <a:rPr lang="tr-TR" dirty="0" smtClean="0"/>
              <a:t>. soru ‘Internet’ ünitesi kazanımları birebir örtüşüp yeniden ifade etme,iletişim </a:t>
            </a:r>
          </a:p>
          <a:p>
            <a:r>
              <a:rPr lang="tr-TR" dirty="0" smtClean="0"/>
              <a:t>   kurma </a:t>
            </a:r>
            <a:r>
              <a:rPr lang="tr-TR" dirty="0" smtClean="0"/>
              <a:t>yeteneği aranmaktadır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Diğer ayların soruları ile karşılaştırdığımızda  Ocak ayı soruları oldukça basittir</a:t>
            </a:r>
            <a:endParaRPr lang="tr-TR" dirty="0" smtClean="0"/>
          </a:p>
          <a:p>
            <a:endParaRPr lang="tr-TR" dirty="0" smtClean="0"/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78559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Yuvarlatılmış Dikdörtgen"/>
          <p:cNvSpPr/>
          <p:nvPr/>
        </p:nvSpPr>
        <p:spPr>
          <a:xfrm>
            <a:off x="571472" y="3786190"/>
            <a:ext cx="1643074" cy="642942"/>
          </a:xfrm>
          <a:prstGeom prst="roundRect">
            <a:avLst/>
          </a:prstGeom>
          <a:noFill/>
          <a:ln w="76200">
            <a:solidFill>
              <a:srgbClr val="FF0000">
                <a:alpha val="77000"/>
              </a:srgb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 descr="C:\Users\kim\Desktop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2643206" cy="53409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Dikdörtgen 4"/>
          <p:cNvSpPr/>
          <p:nvPr/>
        </p:nvSpPr>
        <p:spPr>
          <a:xfrm>
            <a:off x="0" y="0"/>
            <a:ext cx="9144000" cy="93610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7" name="Picture 3" descr="C:\Users\kim\Desktop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428737"/>
            <a:ext cx="5500726" cy="2071702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2071670" y="928670"/>
            <a:ext cx="1503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err="1" smtClean="0"/>
              <a:t>Question</a:t>
            </a:r>
            <a:r>
              <a:rPr lang="tr-TR" sz="2400" b="1" dirty="0" smtClean="0"/>
              <a:t>: </a:t>
            </a:r>
          </a:p>
        </p:txBody>
      </p:sp>
      <p:pic>
        <p:nvPicPr>
          <p:cNvPr id="1026" name="Picture 2" descr="C:\Users\kim\Desktop\1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000108"/>
            <a:ext cx="4875610" cy="342900"/>
          </a:xfrm>
          <a:prstGeom prst="rect">
            <a:avLst/>
          </a:prstGeom>
          <a:noFill/>
        </p:spPr>
      </p:pic>
      <p:sp>
        <p:nvSpPr>
          <p:cNvPr id="9" name="İçerik Yer Tutucusu 2"/>
          <p:cNvSpPr txBox="1">
            <a:spLocks/>
          </p:cNvSpPr>
          <p:nvPr/>
        </p:nvSpPr>
        <p:spPr>
          <a:xfrm>
            <a:off x="3286116" y="3929066"/>
            <a:ext cx="6209219" cy="270460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tr-TR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Unit</a:t>
            </a: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tr-TR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Friendship</a:t>
            </a:r>
            <a:endParaRPr kumimoji="0" lang="tr-TR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tr-TR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Learning</a:t>
            </a:r>
            <a:r>
              <a:rPr kumimoji="0" lang="tr-TR" sz="2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tr-TR" sz="20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outcomes</a:t>
            </a: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lang="en-US" sz="2000" b="1" i="1" dirty="0" smtClean="0"/>
              <a:t> </a:t>
            </a:r>
            <a:r>
              <a:rPr lang="tr-TR" sz="2000" i="1" dirty="0" smtClean="0"/>
              <a:t>U</a:t>
            </a:r>
            <a:r>
              <a:rPr lang="en-US" sz="2000" i="1" dirty="0" err="1" smtClean="0"/>
              <a:t>nderstand</a:t>
            </a:r>
            <a:r>
              <a:rPr lang="tr-TR" sz="2000" i="1" dirty="0" err="1" smtClean="0"/>
              <a:t>ing</a:t>
            </a:r>
            <a:r>
              <a:rPr lang="en-US" sz="2000" i="1" dirty="0" smtClean="0"/>
              <a:t> short and simple </a:t>
            </a:r>
            <a:endParaRPr lang="tr-TR" sz="2000" i="1" dirty="0" smtClean="0"/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2000" i="1" dirty="0" smtClean="0"/>
              <a:t>invitation letters, cards and e</a:t>
            </a:r>
            <a:r>
              <a:rPr lang="tr-TR" sz="2000" i="1" dirty="0" smtClean="0"/>
              <a:t>-</a:t>
            </a:r>
            <a:r>
              <a:rPr lang="en-US" sz="2000" i="1" dirty="0" smtClean="0"/>
              <a:t>mails</a:t>
            </a:r>
            <a:r>
              <a:rPr lang="tr-TR" sz="2000" i="1" dirty="0" smtClean="0"/>
              <a:t>.</a:t>
            </a:r>
            <a:endParaRPr kumimoji="0" lang="tr-TR" sz="20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tr-TR" sz="2000" b="1" i="1" dirty="0" err="1" smtClean="0"/>
              <a:t>Required</a:t>
            </a:r>
            <a:r>
              <a:rPr lang="tr-TR" sz="2000" b="1" i="1" dirty="0" smtClean="0"/>
              <a:t>  </a:t>
            </a:r>
            <a:r>
              <a:rPr lang="tr-TR" sz="2000" b="1" i="1" dirty="0" err="1" smtClean="0"/>
              <a:t>skills</a:t>
            </a: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tr-T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Vocabulary</a:t>
            </a:r>
            <a:r>
              <a:rPr lang="tr-TR" sz="2000" i="1" dirty="0" smtClean="0"/>
              <a:t> ,c</a:t>
            </a:r>
            <a:r>
              <a:rPr kumimoji="0" lang="tr-TR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omprehension</a:t>
            </a:r>
            <a:r>
              <a:rPr lang="tr-TR" sz="2000" i="1" dirty="0" smtClean="0"/>
              <a:t>, </a:t>
            </a:r>
            <a:r>
              <a:rPr lang="tr-TR" sz="2000" i="1" dirty="0" err="1" smtClean="0"/>
              <a:t>understanding</a:t>
            </a:r>
            <a:r>
              <a:rPr lang="tr-TR" sz="2000" i="1" dirty="0" smtClean="0"/>
              <a:t> </a:t>
            </a:r>
            <a:r>
              <a:rPr lang="tr-TR" sz="2000" i="1" dirty="0" err="1" smtClean="0"/>
              <a:t>the</a:t>
            </a:r>
            <a:r>
              <a:rPr lang="tr-TR" sz="2000" i="1" dirty="0" smtClean="0"/>
              <a:t> </a:t>
            </a:r>
            <a:r>
              <a:rPr lang="tr-TR" sz="2000" i="1" dirty="0" err="1" smtClean="0"/>
              <a:t>gist</a:t>
            </a:r>
            <a:endParaRPr kumimoji="0" lang="tr-TR" sz="20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Dikdörtgen 5"/>
          <p:cNvSpPr/>
          <p:nvPr/>
        </p:nvSpPr>
        <p:spPr>
          <a:xfrm>
            <a:off x="3056385" y="12773"/>
            <a:ext cx="2954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İNGİLİZCE</a:t>
            </a:r>
            <a:endParaRPr lang="tr-T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0430" y="5929330"/>
            <a:ext cx="2300178" cy="766726"/>
          </a:xfrm>
          <a:prstGeom prst="rect">
            <a:avLst/>
          </a:prstGeom>
        </p:spPr>
      </p:pic>
      <p:sp>
        <p:nvSpPr>
          <p:cNvPr id="12" name="11 Akış Çizelgesi: Bağlayıcı"/>
          <p:cNvSpPr/>
          <p:nvPr/>
        </p:nvSpPr>
        <p:spPr>
          <a:xfrm>
            <a:off x="3500430" y="3000372"/>
            <a:ext cx="357190" cy="370937"/>
          </a:xfrm>
          <a:prstGeom prst="flowChartConnector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4" name="13 Düz Bağlayıcı"/>
          <p:cNvCxnSpPr/>
          <p:nvPr/>
        </p:nvCxnSpPr>
        <p:spPr>
          <a:xfrm>
            <a:off x="7429520" y="1785926"/>
            <a:ext cx="928694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46907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4282" y="142873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Genel Değerlendirme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2910" y="1357298"/>
            <a:ext cx="7886700" cy="4823369"/>
          </a:xfrm>
        </p:spPr>
        <p:txBody>
          <a:bodyPr anchor="b">
            <a:normAutofit/>
          </a:bodyPr>
          <a:lstStyle/>
          <a:p>
            <a:pPr>
              <a:buNone/>
            </a:pPr>
            <a:r>
              <a:rPr lang="tr-TR" dirty="0" smtClean="0"/>
              <a:t>   </a:t>
            </a:r>
            <a:r>
              <a:rPr lang="tr-TR" sz="3200" dirty="0" smtClean="0"/>
              <a:t>1- Sorular  </a:t>
            </a:r>
            <a:r>
              <a:rPr lang="tr-TR" sz="3200" dirty="0" smtClean="0">
                <a:solidFill>
                  <a:srgbClr val="FF0000"/>
                </a:solidFill>
              </a:rPr>
              <a:t>8. Sınıf kazanımlarına uygun </a:t>
            </a:r>
            <a:r>
              <a:rPr lang="tr-TR" sz="3200" dirty="0" smtClean="0"/>
              <a:t>olarak sorulmuştur. </a:t>
            </a:r>
          </a:p>
          <a:p>
            <a:pPr>
              <a:buNone/>
            </a:pPr>
            <a:endParaRPr lang="tr-TR" sz="3200" dirty="0" smtClean="0"/>
          </a:p>
          <a:p>
            <a:pPr>
              <a:buNone/>
            </a:pPr>
            <a:r>
              <a:rPr lang="tr-TR" sz="3200" dirty="0" smtClean="0"/>
              <a:t>   2-Soru yönergeleri İngilizce olarak yazılmış olup </a:t>
            </a:r>
            <a:r>
              <a:rPr lang="tr-TR" dirty="0" smtClean="0"/>
              <a:t> bir çok soruda </a:t>
            </a:r>
            <a:r>
              <a:rPr lang="tr-TR" dirty="0" smtClean="0">
                <a:solidFill>
                  <a:srgbClr val="FF0000"/>
                </a:solidFill>
              </a:rPr>
              <a:t>olumsuz </a:t>
            </a:r>
            <a:r>
              <a:rPr lang="tr-TR" dirty="0" smtClean="0">
                <a:solidFill>
                  <a:srgbClr val="FF0000"/>
                </a:solidFill>
              </a:rPr>
              <a:t>soru kökü </a:t>
            </a:r>
            <a:r>
              <a:rPr lang="tr-TR" dirty="0" smtClean="0"/>
              <a:t>dikkat </a:t>
            </a:r>
            <a:r>
              <a:rPr lang="tr-TR" dirty="0" smtClean="0"/>
              <a:t>çekmektedir.</a:t>
            </a:r>
            <a:endParaRPr lang="tr-TR" sz="3200" dirty="0" smtClean="0"/>
          </a:p>
          <a:p>
            <a:pPr>
              <a:buNone/>
            </a:pPr>
            <a:endParaRPr lang="tr-TR" sz="3200" dirty="0" smtClean="0"/>
          </a:p>
        </p:txBody>
      </p:sp>
      <p:sp>
        <p:nvSpPr>
          <p:cNvPr id="4" name="Dikdörtgen 4"/>
          <p:cNvSpPr/>
          <p:nvPr/>
        </p:nvSpPr>
        <p:spPr>
          <a:xfrm>
            <a:off x="0" y="0"/>
            <a:ext cx="9144000" cy="93610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1911" y="6046650"/>
            <a:ext cx="2300178" cy="76672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3056385" y="12773"/>
            <a:ext cx="2954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İNGİLİZCE</a:t>
            </a:r>
            <a:endParaRPr lang="tr-T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098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8447" y="1329235"/>
            <a:ext cx="7886700" cy="4131039"/>
          </a:xfrm>
        </p:spPr>
        <p:txBody>
          <a:bodyPr anchor="b">
            <a:normAutofit fontScale="85000" lnSpcReduction="20000"/>
          </a:bodyPr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</a:t>
            </a:r>
            <a:r>
              <a:rPr lang="tr-TR" sz="3200" dirty="0" smtClean="0"/>
              <a:t>3-Sorular genel olarak </a:t>
            </a:r>
            <a:r>
              <a:rPr lang="tr-TR" sz="3200" dirty="0" smtClean="0">
                <a:solidFill>
                  <a:srgbClr val="FF0000"/>
                </a:solidFill>
              </a:rPr>
              <a:t>kelime </a:t>
            </a:r>
            <a:r>
              <a:rPr lang="tr-TR" sz="3200" dirty="0" smtClean="0">
                <a:solidFill>
                  <a:srgbClr val="FF0000"/>
                </a:solidFill>
              </a:rPr>
              <a:t>bilgisi ve okuma </a:t>
            </a:r>
            <a:r>
              <a:rPr lang="tr-TR" sz="3200" dirty="0" smtClean="0"/>
              <a:t>-</a:t>
            </a:r>
            <a:r>
              <a:rPr lang="tr-TR" sz="3200" dirty="0" smtClean="0">
                <a:solidFill>
                  <a:srgbClr val="FF0000"/>
                </a:solidFill>
              </a:rPr>
              <a:t>anlama</a:t>
            </a:r>
            <a:r>
              <a:rPr lang="tr-TR" sz="3200" dirty="0" smtClean="0"/>
              <a:t> yeteneğinin yanında </a:t>
            </a:r>
            <a:r>
              <a:rPr lang="tr-TR" sz="3200" dirty="0" smtClean="0">
                <a:solidFill>
                  <a:srgbClr val="FF0000"/>
                </a:solidFill>
              </a:rPr>
              <a:t>çıkarımda bulunma ,yeniden ifade etme,analiz etme </a:t>
            </a:r>
            <a:r>
              <a:rPr lang="tr-TR" sz="3200" dirty="0" smtClean="0"/>
              <a:t>gibi üst düzey becerileri </a:t>
            </a:r>
            <a:r>
              <a:rPr lang="tr-TR" dirty="0" smtClean="0"/>
              <a:t>ölçmektedir</a:t>
            </a:r>
            <a:r>
              <a:rPr lang="tr-TR" sz="3200" dirty="0" smtClean="0"/>
              <a:t>.</a:t>
            </a:r>
          </a:p>
          <a:p>
            <a:pPr>
              <a:buNone/>
            </a:pPr>
            <a:endParaRPr lang="tr-TR" sz="3200" dirty="0" smtClean="0"/>
          </a:p>
          <a:p>
            <a:pPr>
              <a:buNone/>
            </a:pPr>
            <a:endParaRPr lang="tr-TR" sz="3200" dirty="0" smtClean="0"/>
          </a:p>
          <a:p>
            <a:pPr>
              <a:buNone/>
            </a:pPr>
            <a:r>
              <a:rPr lang="tr-TR" sz="3200" dirty="0" smtClean="0"/>
              <a:t>   4-Gramer konusu olarak </a:t>
            </a:r>
            <a:r>
              <a:rPr lang="tr-TR" sz="3200" dirty="0" err="1" smtClean="0">
                <a:solidFill>
                  <a:srgbClr val="FF0000"/>
                </a:solidFill>
              </a:rPr>
              <a:t>if</a:t>
            </a:r>
            <a:r>
              <a:rPr lang="tr-TR" sz="3200" dirty="0" smtClean="0">
                <a:solidFill>
                  <a:srgbClr val="FF0000"/>
                </a:solidFill>
              </a:rPr>
              <a:t>, </a:t>
            </a:r>
            <a:r>
              <a:rPr lang="tr-TR" sz="3200" dirty="0" err="1" smtClean="0">
                <a:solidFill>
                  <a:srgbClr val="FF0000"/>
                </a:solidFill>
              </a:rPr>
              <a:t>because</a:t>
            </a:r>
            <a:r>
              <a:rPr lang="tr-TR" sz="3200" dirty="0" smtClean="0">
                <a:solidFill>
                  <a:srgbClr val="FF0000"/>
                </a:solidFill>
              </a:rPr>
              <a:t>,</a:t>
            </a:r>
            <a:r>
              <a:rPr lang="tr-TR" sz="3200" dirty="0" err="1" smtClean="0">
                <a:solidFill>
                  <a:srgbClr val="FF0000"/>
                </a:solidFill>
              </a:rPr>
              <a:t>while</a:t>
            </a:r>
            <a:r>
              <a:rPr lang="tr-TR" sz="3200" dirty="0" smtClean="0">
                <a:solidFill>
                  <a:srgbClr val="FF0000"/>
                </a:solidFill>
              </a:rPr>
              <a:t>,</a:t>
            </a:r>
            <a:r>
              <a:rPr lang="tr-TR" sz="3200" dirty="0" err="1" smtClean="0">
                <a:solidFill>
                  <a:srgbClr val="FF0000"/>
                </a:solidFill>
              </a:rPr>
              <a:t>before</a:t>
            </a:r>
            <a:r>
              <a:rPr lang="tr-TR" sz="3200" dirty="0" smtClean="0"/>
              <a:t>,</a:t>
            </a:r>
          </a:p>
          <a:p>
            <a:pPr>
              <a:buNone/>
            </a:pPr>
            <a:r>
              <a:rPr lang="tr-TR" sz="3200" dirty="0" smtClean="0">
                <a:solidFill>
                  <a:srgbClr val="FF0000"/>
                </a:solidFill>
              </a:rPr>
              <a:t>   </a:t>
            </a:r>
            <a:r>
              <a:rPr lang="tr-TR" sz="3200" dirty="0" err="1" smtClean="0">
                <a:solidFill>
                  <a:srgbClr val="FF0000"/>
                </a:solidFill>
              </a:rPr>
              <a:t>after</a:t>
            </a:r>
            <a:r>
              <a:rPr lang="tr-TR" dirty="0" smtClean="0"/>
              <a:t>  </a:t>
            </a:r>
            <a:r>
              <a:rPr lang="tr-TR" dirty="0" smtClean="0"/>
              <a:t>vb. </a:t>
            </a:r>
            <a:r>
              <a:rPr lang="tr-TR" dirty="0" smtClean="0"/>
              <a:t>bağlaçları bilmek  soruları cevaplamada oldukça önemlidir.</a:t>
            </a:r>
            <a:endParaRPr lang="tr-TR" sz="3200" dirty="0" smtClean="0"/>
          </a:p>
          <a:p>
            <a:pPr>
              <a:buNone/>
            </a:pPr>
            <a:endParaRPr lang="tr-TR" sz="3200" dirty="0"/>
          </a:p>
        </p:txBody>
      </p:sp>
      <p:sp>
        <p:nvSpPr>
          <p:cNvPr id="4" name="Dikdörtgen 4"/>
          <p:cNvSpPr/>
          <p:nvPr/>
        </p:nvSpPr>
        <p:spPr>
          <a:xfrm>
            <a:off x="0" y="0"/>
            <a:ext cx="9144000" cy="93610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1911" y="6046650"/>
            <a:ext cx="2300178" cy="76672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3056385" y="12773"/>
            <a:ext cx="2954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İNGİLİZCE</a:t>
            </a:r>
            <a:endParaRPr lang="tr-T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098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4348" y="857232"/>
            <a:ext cx="7886700" cy="4823369"/>
          </a:xfrm>
        </p:spPr>
        <p:txBody>
          <a:bodyPr anchor="b">
            <a:normAutofit/>
          </a:bodyPr>
          <a:lstStyle/>
          <a:p>
            <a:pPr>
              <a:buNone/>
            </a:pPr>
            <a:endParaRPr lang="tr-TR" sz="3200" dirty="0" smtClean="0"/>
          </a:p>
          <a:p>
            <a:pPr>
              <a:buNone/>
            </a:pPr>
            <a:r>
              <a:rPr lang="tr-TR" sz="3200" dirty="0" smtClean="0"/>
              <a:t>5-Bazı </a:t>
            </a:r>
            <a:r>
              <a:rPr lang="tr-TR" sz="3200" dirty="0" smtClean="0"/>
              <a:t>sorularda  </a:t>
            </a:r>
            <a:r>
              <a:rPr lang="tr-TR" sz="3200" dirty="0" smtClean="0"/>
              <a:t>bilgi açık bir şekilde metinde olmadığı halde kelime bilgisiyle  </a:t>
            </a:r>
            <a:r>
              <a:rPr lang="tr-TR" sz="3200" dirty="0" smtClean="0">
                <a:solidFill>
                  <a:srgbClr val="FF0000"/>
                </a:solidFill>
              </a:rPr>
              <a:t>dolaylı olarak  çıkarımlarda bulunma</a:t>
            </a:r>
            <a:r>
              <a:rPr lang="tr-TR" sz="3200" dirty="0" smtClean="0"/>
              <a:t>yı ölçmektedir.</a:t>
            </a:r>
          </a:p>
          <a:p>
            <a:pPr>
              <a:buNone/>
            </a:pPr>
            <a:endParaRPr lang="tr-TR" sz="3200" dirty="0" smtClean="0"/>
          </a:p>
          <a:p>
            <a:pPr>
              <a:buNone/>
            </a:pPr>
            <a:r>
              <a:rPr lang="tr-TR" sz="3200" dirty="0" smtClean="0"/>
              <a:t>6- Soruları cevaplamada ifadelerin ve kelimelerin  </a:t>
            </a:r>
            <a:r>
              <a:rPr lang="tr-TR" sz="3200" dirty="0" smtClean="0">
                <a:solidFill>
                  <a:srgbClr val="FF0000"/>
                </a:solidFill>
              </a:rPr>
              <a:t>eş anlamlılarını bilmek</a:t>
            </a:r>
            <a:r>
              <a:rPr lang="tr-TR" sz="3200" dirty="0" smtClean="0"/>
              <a:t> oldukça önem arz etmektedir.</a:t>
            </a:r>
          </a:p>
          <a:p>
            <a:pPr>
              <a:buNone/>
            </a:pPr>
            <a:endParaRPr lang="tr-TR" sz="3200" dirty="0" smtClean="0"/>
          </a:p>
        </p:txBody>
      </p:sp>
      <p:sp>
        <p:nvSpPr>
          <p:cNvPr id="4" name="Dikdörtgen 4"/>
          <p:cNvSpPr/>
          <p:nvPr/>
        </p:nvSpPr>
        <p:spPr>
          <a:xfrm>
            <a:off x="0" y="0"/>
            <a:ext cx="9144000" cy="93610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1911" y="6046650"/>
            <a:ext cx="2300178" cy="76672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3056385" y="12773"/>
            <a:ext cx="2954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İNGİLİZCE</a:t>
            </a:r>
            <a:endParaRPr lang="tr-T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098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0034" y="1214422"/>
            <a:ext cx="7886700" cy="4823369"/>
          </a:xfrm>
        </p:spPr>
        <p:txBody>
          <a:bodyPr anchor="b">
            <a:normAutofit fontScale="85000" lnSpcReduction="10000"/>
          </a:bodyPr>
          <a:lstStyle/>
          <a:p>
            <a:pPr>
              <a:buNone/>
            </a:pPr>
            <a:endParaRPr lang="tr-TR" sz="3200" dirty="0" smtClean="0"/>
          </a:p>
          <a:p>
            <a:pPr>
              <a:buNone/>
            </a:pPr>
            <a:r>
              <a:rPr lang="tr-TR" dirty="0" smtClean="0"/>
              <a:t>7</a:t>
            </a:r>
            <a:r>
              <a:rPr lang="tr-TR" sz="3200" dirty="0" smtClean="0"/>
              <a:t>-Sorularda verilen </a:t>
            </a:r>
            <a:r>
              <a:rPr lang="tr-TR" sz="3200" dirty="0" smtClean="0">
                <a:solidFill>
                  <a:srgbClr val="FF0000"/>
                </a:solidFill>
              </a:rPr>
              <a:t>şekil,resim ve grafiklerin   doğru bir şekilde hedef dilde </a:t>
            </a:r>
            <a:r>
              <a:rPr lang="tr-TR" sz="3200" dirty="0" smtClean="0">
                <a:solidFill>
                  <a:srgbClr val="FF0000"/>
                </a:solidFill>
              </a:rPr>
              <a:t>okunması,  </a:t>
            </a:r>
            <a:r>
              <a:rPr lang="tr-TR" sz="3200" dirty="0" smtClean="0"/>
              <a:t>iyice </a:t>
            </a:r>
            <a:r>
              <a:rPr lang="tr-TR" dirty="0" smtClean="0"/>
              <a:t>analiz </a:t>
            </a:r>
            <a:r>
              <a:rPr lang="tr-TR" dirty="0" smtClean="0"/>
              <a:t>edilmesi</a:t>
            </a:r>
            <a:r>
              <a:rPr lang="tr-TR" sz="3200" dirty="0" smtClean="0"/>
              <a:t> </a:t>
            </a:r>
            <a:r>
              <a:rPr lang="tr-TR" dirty="0" smtClean="0"/>
              <a:t>doğru sonuca ulaşmada oldukça </a:t>
            </a:r>
            <a:r>
              <a:rPr lang="tr-TR" sz="3200" dirty="0" smtClean="0"/>
              <a:t>önemlidir.</a:t>
            </a:r>
          </a:p>
          <a:p>
            <a:pPr>
              <a:buNone/>
            </a:pPr>
            <a:endParaRPr lang="tr-TR" sz="3200" dirty="0" smtClean="0"/>
          </a:p>
          <a:p>
            <a:pPr>
              <a:buNone/>
            </a:pPr>
            <a:r>
              <a:rPr lang="tr-TR" dirty="0" smtClean="0"/>
              <a:t>8</a:t>
            </a:r>
            <a:r>
              <a:rPr lang="tr-TR" sz="3200" dirty="0" smtClean="0"/>
              <a:t>- </a:t>
            </a:r>
            <a:r>
              <a:rPr lang="tr-TR" sz="3200" dirty="0" smtClean="0">
                <a:solidFill>
                  <a:srgbClr val="FF0000"/>
                </a:solidFill>
              </a:rPr>
              <a:t>Görsellerle soruları destekleme </a:t>
            </a:r>
            <a:r>
              <a:rPr lang="tr-TR" sz="3200" dirty="0" smtClean="0"/>
              <a:t>önceki yıllardaki TEOG soru tiplerine nazaran daha fazladır. </a:t>
            </a:r>
          </a:p>
          <a:p>
            <a:pPr>
              <a:buNone/>
            </a:pPr>
            <a:endParaRPr lang="tr-TR" sz="3200" dirty="0" smtClean="0"/>
          </a:p>
          <a:p>
            <a:pPr>
              <a:buNone/>
            </a:pPr>
            <a:r>
              <a:rPr lang="tr-TR" dirty="0" smtClean="0"/>
              <a:t>9</a:t>
            </a:r>
            <a:r>
              <a:rPr lang="tr-TR" sz="3200" dirty="0" smtClean="0"/>
              <a:t>-Sorular </a:t>
            </a:r>
            <a:r>
              <a:rPr lang="tr-TR" sz="3200" dirty="0" smtClean="0">
                <a:solidFill>
                  <a:srgbClr val="FF0000"/>
                </a:solidFill>
              </a:rPr>
              <a:t>dili bilmenin yanında üst düzey düşünme </a:t>
            </a:r>
            <a:r>
              <a:rPr lang="tr-TR" sz="3200" dirty="0" smtClean="0"/>
              <a:t>becerilerini  ölçmeyi hedeflemektedir..</a:t>
            </a:r>
          </a:p>
        </p:txBody>
      </p:sp>
      <p:sp>
        <p:nvSpPr>
          <p:cNvPr id="4" name="Dikdörtgen 4"/>
          <p:cNvSpPr/>
          <p:nvPr/>
        </p:nvSpPr>
        <p:spPr>
          <a:xfrm>
            <a:off x="0" y="0"/>
            <a:ext cx="9144000" cy="93610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1911" y="6046650"/>
            <a:ext cx="2300178" cy="76672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3056385" y="12773"/>
            <a:ext cx="2954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İNGİLİZCE</a:t>
            </a:r>
            <a:endParaRPr lang="tr-T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098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0"/>
            <a:ext cx="9144000" cy="93610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3056385" y="12773"/>
            <a:ext cx="2954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İNGİLİZCE</a:t>
            </a:r>
            <a:endParaRPr lang="tr-T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1911" y="6046650"/>
            <a:ext cx="2300178" cy="766726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2357422" y="3429000"/>
            <a:ext cx="3691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/>
              <a:t> TEŞEKKÜR EDERİZ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xmlns="" val="278559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kim\Desktop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500174"/>
            <a:ext cx="5643602" cy="1571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7 Akış Çizelgesi: Bağlayıcı"/>
          <p:cNvSpPr/>
          <p:nvPr/>
        </p:nvSpPr>
        <p:spPr>
          <a:xfrm>
            <a:off x="3286116" y="1928802"/>
            <a:ext cx="357190" cy="370937"/>
          </a:xfrm>
          <a:prstGeom prst="flowChartConnector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Picture 2" descr="C:\Users\kim\Desktop\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000108"/>
            <a:ext cx="4875610" cy="342900"/>
          </a:xfrm>
          <a:prstGeom prst="rect">
            <a:avLst/>
          </a:prstGeom>
          <a:noFill/>
        </p:spPr>
      </p:pic>
      <p:sp>
        <p:nvSpPr>
          <p:cNvPr id="9" name="İçerik Yer Tutucusu 2"/>
          <p:cNvSpPr txBox="1">
            <a:spLocks/>
          </p:cNvSpPr>
          <p:nvPr/>
        </p:nvSpPr>
        <p:spPr>
          <a:xfrm>
            <a:off x="3259654" y="3643314"/>
            <a:ext cx="5884346" cy="270460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tr-TR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Unit</a:t>
            </a: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tr-TR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Friendship</a:t>
            </a:r>
            <a:endParaRPr kumimoji="0" lang="tr-TR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tr-TR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Learning</a:t>
            </a:r>
            <a:r>
              <a:rPr kumimoji="0" lang="tr-TR" sz="2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tr-TR" sz="20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outcomes</a:t>
            </a: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lang="en-US" sz="2000" b="1" i="1" dirty="0" smtClean="0"/>
              <a:t> </a:t>
            </a:r>
            <a:r>
              <a:rPr lang="tr-TR" sz="2000" i="1" dirty="0" smtClean="0"/>
              <a:t>U</a:t>
            </a:r>
            <a:r>
              <a:rPr lang="en-US" sz="2000" i="1" dirty="0" err="1" smtClean="0"/>
              <a:t>nderstand</a:t>
            </a:r>
            <a:r>
              <a:rPr lang="tr-TR" sz="2000" i="1" dirty="0" err="1" smtClean="0"/>
              <a:t>ing</a:t>
            </a:r>
            <a:r>
              <a:rPr lang="en-US" sz="2000" i="1" dirty="0" smtClean="0"/>
              <a:t> short and simple </a:t>
            </a:r>
            <a:endParaRPr lang="tr-TR" sz="2000" i="1" dirty="0" smtClean="0"/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2000" i="1" dirty="0" smtClean="0"/>
              <a:t>invitation letters, cards and e</a:t>
            </a:r>
            <a:r>
              <a:rPr lang="tr-TR" sz="2000" i="1" dirty="0" smtClean="0"/>
              <a:t>-</a:t>
            </a:r>
            <a:r>
              <a:rPr lang="en-US" sz="2000" i="1" dirty="0" smtClean="0"/>
              <a:t>mails</a:t>
            </a:r>
            <a:r>
              <a:rPr lang="tr-TR" sz="2000" i="1" dirty="0" smtClean="0"/>
              <a:t>.</a:t>
            </a:r>
            <a:endParaRPr kumimoji="0" lang="tr-TR" sz="20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tr-TR" sz="2000" b="1" i="1" dirty="0" err="1" smtClean="0"/>
              <a:t>Required</a:t>
            </a:r>
            <a:r>
              <a:rPr lang="tr-TR" sz="2000" b="1" i="1" dirty="0" smtClean="0"/>
              <a:t>  </a:t>
            </a:r>
            <a:r>
              <a:rPr lang="tr-TR" sz="2000" b="1" i="1" dirty="0" err="1" smtClean="0"/>
              <a:t>skills</a:t>
            </a: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tr-T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Vocabulary</a:t>
            </a:r>
            <a:r>
              <a:rPr kumimoji="0" lang="tr-T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tr-TR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synonyms</a:t>
            </a:r>
            <a:r>
              <a:rPr kumimoji="0" lang="tr-T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lang="tr-TR" sz="2000" i="1" dirty="0" smtClean="0"/>
              <a:t>, c</a:t>
            </a:r>
            <a:r>
              <a:rPr kumimoji="0" lang="tr-TR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omprehension</a:t>
            </a:r>
            <a:r>
              <a:rPr kumimoji="0" lang="tr-T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, </a:t>
            </a:r>
            <a:r>
              <a:rPr lang="tr-TR" sz="2000" i="1" baseline="0" dirty="0" err="1" smtClean="0"/>
              <a:t>translation</a:t>
            </a:r>
            <a:endParaRPr lang="tr-TR" sz="2000" i="1" dirty="0" smtClean="0"/>
          </a:p>
        </p:txBody>
      </p:sp>
      <p:sp>
        <p:nvSpPr>
          <p:cNvPr id="10" name="Dikdörtgen 4"/>
          <p:cNvSpPr/>
          <p:nvPr/>
        </p:nvSpPr>
        <p:spPr>
          <a:xfrm>
            <a:off x="0" y="0"/>
            <a:ext cx="9144000" cy="93610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Picture 5" descr="C:\Users\kim\Desktop\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357298"/>
            <a:ext cx="2643206" cy="53409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0430" y="6091274"/>
            <a:ext cx="2300178" cy="766726"/>
          </a:xfrm>
          <a:prstGeom prst="rect">
            <a:avLst/>
          </a:prstGeom>
        </p:spPr>
      </p:pic>
      <p:sp>
        <p:nvSpPr>
          <p:cNvPr id="14" name="Dikdörtgen 5"/>
          <p:cNvSpPr/>
          <p:nvPr/>
        </p:nvSpPr>
        <p:spPr>
          <a:xfrm>
            <a:off x="3056385" y="12773"/>
            <a:ext cx="2954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İNGİLİZCE</a:t>
            </a:r>
            <a:endParaRPr lang="tr-T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2714612" y="928670"/>
            <a:ext cx="1503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err="1" smtClean="0"/>
              <a:t>Question</a:t>
            </a:r>
            <a:r>
              <a:rPr lang="tr-TR" sz="2400" b="1" dirty="0" smtClean="0"/>
              <a:t>: </a:t>
            </a:r>
          </a:p>
        </p:txBody>
      </p:sp>
      <p:cxnSp>
        <p:nvCxnSpPr>
          <p:cNvPr id="15" name="14 Düz Bağlayıcı"/>
          <p:cNvCxnSpPr/>
          <p:nvPr/>
        </p:nvCxnSpPr>
        <p:spPr>
          <a:xfrm>
            <a:off x="7929586" y="1785926"/>
            <a:ext cx="642942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46907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im\Desktop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3511490" cy="3801234"/>
          </a:xfrm>
          <a:prstGeom prst="rect">
            <a:avLst/>
          </a:prstGeom>
          <a:noFill/>
        </p:spPr>
      </p:pic>
      <p:pic>
        <p:nvPicPr>
          <p:cNvPr id="2051" name="Picture 3" descr="C:\Users\kim\Desktop\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142984"/>
            <a:ext cx="3929090" cy="3500462"/>
          </a:xfrm>
          <a:prstGeom prst="rect">
            <a:avLst/>
          </a:prstGeom>
          <a:noFill/>
        </p:spPr>
      </p:pic>
      <p:pic>
        <p:nvPicPr>
          <p:cNvPr id="2052" name="Picture 4" descr="C:\Users\kim\Desktop\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857232"/>
            <a:ext cx="4167188" cy="342900"/>
          </a:xfrm>
          <a:prstGeom prst="rect">
            <a:avLst/>
          </a:prstGeom>
          <a:noFill/>
        </p:spPr>
      </p:pic>
      <p:sp>
        <p:nvSpPr>
          <p:cNvPr id="6" name="İçerik Yer Tutucusu 2"/>
          <p:cNvSpPr txBox="1">
            <a:spLocks/>
          </p:cNvSpPr>
          <p:nvPr/>
        </p:nvSpPr>
        <p:spPr>
          <a:xfrm>
            <a:off x="142844" y="4500570"/>
            <a:ext cx="9429816" cy="246518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tr-TR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Unit</a:t>
            </a:r>
            <a:r>
              <a:rPr kumimoji="0" lang="tr-TR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tr-TR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</a:t>
            </a:r>
            <a:r>
              <a:rPr kumimoji="0" lang="tr-TR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tr-TR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kitchen</a:t>
            </a:r>
            <a:endParaRPr kumimoji="0" lang="tr-TR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tr-TR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Learning</a:t>
            </a:r>
            <a:r>
              <a:rPr kumimoji="0" lang="tr-TR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tr-TR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outcomes</a:t>
            </a:r>
            <a:r>
              <a:rPr kumimoji="0" lang="tr-TR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lang="en-US" b="1" i="1" dirty="0" smtClean="0"/>
              <a:t> </a:t>
            </a:r>
            <a:r>
              <a:rPr lang="tr-TR" i="1" dirty="0" smtClean="0"/>
              <a:t>U</a:t>
            </a:r>
            <a:r>
              <a:rPr lang="en-US" i="1" dirty="0" err="1" smtClean="0"/>
              <a:t>nderstand</a:t>
            </a:r>
            <a:r>
              <a:rPr lang="tr-TR" i="1" dirty="0" err="1" smtClean="0"/>
              <a:t>ing</a:t>
            </a:r>
            <a:r>
              <a:rPr lang="en-US" i="1" dirty="0" smtClean="0"/>
              <a:t> the meaning of short texts about a process.</a:t>
            </a:r>
            <a:endParaRPr kumimoji="0" lang="tr-TR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tr-TR" b="1" i="1" dirty="0" err="1" smtClean="0"/>
              <a:t>Required</a:t>
            </a:r>
            <a:r>
              <a:rPr lang="tr-TR" b="1" i="1" dirty="0" smtClean="0"/>
              <a:t> </a:t>
            </a:r>
            <a:r>
              <a:rPr lang="tr-TR" b="1" i="1" dirty="0" err="1" smtClean="0"/>
              <a:t>skills</a:t>
            </a:r>
            <a:r>
              <a:rPr kumimoji="0" lang="tr-TR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tr-TR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Vocabulary</a:t>
            </a:r>
            <a:r>
              <a:rPr lang="tr-TR" i="1" dirty="0" smtClean="0"/>
              <a:t> ,c</a:t>
            </a:r>
            <a:r>
              <a:rPr kumimoji="0" lang="tr-TR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omprehension</a:t>
            </a:r>
            <a:r>
              <a:rPr lang="tr-TR" i="1" dirty="0" smtClean="0"/>
              <a:t>, </a:t>
            </a:r>
            <a:r>
              <a:rPr lang="tr-TR" i="1" dirty="0" smtClean="0"/>
              <a:t>i</a:t>
            </a:r>
            <a:r>
              <a:rPr kumimoji="0" lang="tr-TR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nterpretation</a:t>
            </a:r>
            <a:r>
              <a:rPr lang="tr-TR" i="1" dirty="0" smtClean="0"/>
              <a:t>, </a:t>
            </a:r>
            <a:r>
              <a:rPr lang="tr-TR" i="1" dirty="0" err="1" smtClean="0"/>
              <a:t>matching</a:t>
            </a:r>
            <a:endParaRPr kumimoji="0" lang="tr-TR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Akış Çizelgesi: Bağlayıcı"/>
          <p:cNvSpPr/>
          <p:nvPr/>
        </p:nvSpPr>
        <p:spPr>
          <a:xfrm>
            <a:off x="4429124" y="3286124"/>
            <a:ext cx="375790" cy="370937"/>
          </a:xfrm>
          <a:prstGeom prst="flowChartConnector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5"/>
          <p:cNvSpPr/>
          <p:nvPr/>
        </p:nvSpPr>
        <p:spPr>
          <a:xfrm>
            <a:off x="3056385" y="12773"/>
            <a:ext cx="29543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İNGİLİZCE</a:t>
            </a:r>
            <a:endParaRPr lang="tr-T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8926" y="6091274"/>
            <a:ext cx="2300178" cy="766726"/>
          </a:xfrm>
          <a:prstGeom prst="rect">
            <a:avLst/>
          </a:prstGeom>
        </p:spPr>
      </p:pic>
      <p:sp>
        <p:nvSpPr>
          <p:cNvPr id="12" name="11 Dikdörtgen"/>
          <p:cNvSpPr/>
          <p:nvPr/>
        </p:nvSpPr>
        <p:spPr>
          <a:xfrm>
            <a:off x="2857488" y="785794"/>
            <a:ext cx="1503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err="1" smtClean="0"/>
              <a:t>Question</a:t>
            </a:r>
            <a:r>
              <a:rPr lang="tr-TR" sz="2400" b="1" dirty="0" smtClean="0"/>
              <a:t>: </a:t>
            </a:r>
          </a:p>
        </p:txBody>
      </p:sp>
    </p:spTree>
    <p:extLst>
      <p:ext uri="{BB962C8B-B14F-4D97-AF65-F5344CB8AC3E}">
        <p14:creationId xmlns="" xmlns:p14="http://schemas.microsoft.com/office/powerpoint/2010/main" val="414690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im\Desktop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4498181" cy="3857652"/>
          </a:xfrm>
          <a:prstGeom prst="rect">
            <a:avLst/>
          </a:prstGeom>
          <a:noFill/>
        </p:spPr>
      </p:pic>
      <p:pic>
        <p:nvPicPr>
          <p:cNvPr id="3075" name="Picture 3" descr="C:\Users\kim\Desktop\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643050"/>
            <a:ext cx="4143404" cy="1857388"/>
          </a:xfrm>
          <a:prstGeom prst="rect">
            <a:avLst/>
          </a:prstGeom>
          <a:noFill/>
        </p:spPr>
      </p:pic>
      <p:sp>
        <p:nvSpPr>
          <p:cNvPr id="6" name="İçerik Yer Tutucusu 2"/>
          <p:cNvSpPr txBox="1">
            <a:spLocks/>
          </p:cNvSpPr>
          <p:nvPr/>
        </p:nvSpPr>
        <p:spPr>
          <a:xfrm>
            <a:off x="357158" y="4500570"/>
            <a:ext cx="8657717" cy="211150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tr-TR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Unit</a:t>
            </a:r>
            <a:r>
              <a:rPr kumimoji="0" lang="tr-TR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tr-TR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Friendship</a:t>
            </a:r>
            <a:endParaRPr kumimoji="0" lang="tr-TR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tr-TR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Learning</a:t>
            </a:r>
            <a:r>
              <a:rPr kumimoji="0" lang="tr-TR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tr-TR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outcomes</a:t>
            </a:r>
            <a:r>
              <a:rPr kumimoji="0" lang="tr-TR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lang="en-US" b="1" i="1" dirty="0" smtClean="0"/>
              <a:t> </a:t>
            </a:r>
            <a:r>
              <a:rPr lang="tr-TR" i="1" dirty="0" err="1" smtClean="0"/>
              <a:t>S</a:t>
            </a:r>
            <a:r>
              <a:rPr lang="en-US" i="1" dirty="0" err="1" smtClean="0"/>
              <a:t>tructur</a:t>
            </a:r>
            <a:r>
              <a:rPr lang="tr-TR" i="1" dirty="0" err="1" smtClean="0"/>
              <a:t>ing</a:t>
            </a:r>
            <a:r>
              <a:rPr lang="en-US" i="1" dirty="0" smtClean="0"/>
              <a:t> a talk to make simple inquiries, give explanations and reasons</a:t>
            </a:r>
            <a:endParaRPr kumimoji="0" lang="tr-TR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tr-TR" b="1" i="1" dirty="0" err="1" smtClean="0"/>
              <a:t>Required</a:t>
            </a:r>
            <a:r>
              <a:rPr lang="tr-TR" b="1" i="1" dirty="0" smtClean="0"/>
              <a:t>  </a:t>
            </a:r>
            <a:r>
              <a:rPr lang="tr-TR" b="1" i="1" dirty="0" err="1" smtClean="0"/>
              <a:t>skills</a:t>
            </a:r>
            <a:r>
              <a:rPr kumimoji="0" lang="tr-TR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tr-TR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Vocabulary</a:t>
            </a:r>
            <a:r>
              <a:rPr kumimoji="0" lang="tr-TR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Comprehension</a:t>
            </a:r>
            <a:r>
              <a:rPr kumimoji="0" lang="tr-TR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tr-TR" i="1" dirty="0" smtClean="0"/>
              <a:t>, </a:t>
            </a:r>
            <a:r>
              <a:rPr kumimoji="0" lang="tr-TR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İnterpretation</a:t>
            </a:r>
            <a:r>
              <a:rPr lang="tr-TR" i="1" dirty="0" smtClean="0"/>
              <a:t>, </a:t>
            </a:r>
            <a:r>
              <a:rPr lang="tr-TR" i="1" dirty="0" err="1" smtClean="0"/>
              <a:t>Interrelation</a:t>
            </a:r>
            <a:r>
              <a:rPr lang="tr-TR" i="1" dirty="0" smtClean="0"/>
              <a:t> ,</a:t>
            </a:r>
            <a:r>
              <a:rPr lang="tr-TR" i="1" dirty="0" err="1" smtClean="0"/>
              <a:t>Analysıs</a:t>
            </a:r>
            <a:endParaRPr kumimoji="0" lang="tr-TR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Akış Çizelgesi: Bağlayıcı">
            <a:hlinkClick r:id="" action="ppaction://hlinkshowjump?jump=lastslideviewed"/>
          </p:cNvPr>
          <p:cNvSpPr/>
          <p:nvPr/>
        </p:nvSpPr>
        <p:spPr>
          <a:xfrm>
            <a:off x="4857752" y="2714620"/>
            <a:ext cx="285752" cy="338377"/>
          </a:xfrm>
          <a:prstGeom prst="flowChartConnector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4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5"/>
          <p:cNvSpPr/>
          <p:nvPr/>
        </p:nvSpPr>
        <p:spPr>
          <a:xfrm>
            <a:off x="3056385" y="12773"/>
            <a:ext cx="29543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İNGİLİZCE</a:t>
            </a:r>
            <a:endParaRPr lang="tr-T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3306" y="6215082"/>
            <a:ext cx="2300178" cy="642918"/>
          </a:xfrm>
          <a:prstGeom prst="rect">
            <a:avLst/>
          </a:prstGeom>
        </p:spPr>
      </p:pic>
      <p:sp>
        <p:nvSpPr>
          <p:cNvPr id="12" name="11 Dikdörtgen"/>
          <p:cNvSpPr/>
          <p:nvPr/>
        </p:nvSpPr>
        <p:spPr>
          <a:xfrm>
            <a:off x="0" y="857232"/>
            <a:ext cx="117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 smtClean="0"/>
              <a:t>Question</a:t>
            </a:r>
            <a:r>
              <a:rPr lang="tr-TR" b="1" dirty="0" smtClean="0"/>
              <a:t>: </a:t>
            </a:r>
          </a:p>
        </p:txBody>
      </p:sp>
    </p:spTree>
    <p:extLst>
      <p:ext uri="{BB962C8B-B14F-4D97-AF65-F5344CB8AC3E}">
        <p14:creationId xmlns="" xmlns:p14="http://schemas.microsoft.com/office/powerpoint/2010/main" val="414690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im\Desktop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928670"/>
            <a:ext cx="4383881" cy="334963"/>
          </a:xfrm>
          <a:prstGeom prst="rect">
            <a:avLst/>
          </a:prstGeom>
          <a:noFill/>
        </p:spPr>
      </p:pic>
      <p:pic>
        <p:nvPicPr>
          <p:cNvPr id="4099" name="Picture 3" descr="C:\Users\kim\Desktop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71546"/>
            <a:ext cx="3040856" cy="4926627"/>
          </a:xfrm>
          <a:prstGeom prst="rect">
            <a:avLst/>
          </a:prstGeom>
          <a:noFill/>
        </p:spPr>
      </p:pic>
      <p:pic>
        <p:nvPicPr>
          <p:cNvPr id="4100" name="Picture 4" descr="C:\Users\kim\Desktop\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02579" y="1160882"/>
            <a:ext cx="4340135" cy="2125242"/>
          </a:xfrm>
          <a:prstGeom prst="rect">
            <a:avLst/>
          </a:prstGeom>
          <a:noFill/>
        </p:spPr>
      </p:pic>
      <p:sp>
        <p:nvSpPr>
          <p:cNvPr id="6" name="İçerik Yer Tutucusu 2"/>
          <p:cNvSpPr txBox="1">
            <a:spLocks/>
          </p:cNvSpPr>
          <p:nvPr/>
        </p:nvSpPr>
        <p:spPr>
          <a:xfrm>
            <a:off x="4143372" y="3714752"/>
            <a:ext cx="4797418" cy="233579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tr-TR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Unit</a:t>
            </a:r>
            <a:r>
              <a:rPr kumimoji="0" lang="tr-TR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tr-TR" sz="24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Tourism</a:t>
            </a:r>
            <a:endParaRPr kumimoji="0" lang="tr-TR" sz="24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tr-TR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Learning</a:t>
            </a:r>
            <a:r>
              <a:rPr kumimoji="0" lang="tr-TR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tr-TR" sz="24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outcomes</a:t>
            </a:r>
            <a:r>
              <a:rPr kumimoji="0" lang="tr-TR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lang="en-US" sz="2400" b="1" i="1" dirty="0" smtClean="0"/>
              <a:t> </a:t>
            </a:r>
            <a:r>
              <a:rPr lang="tr-TR" sz="2400" i="1" dirty="0" smtClean="0"/>
              <a:t>F</a:t>
            </a:r>
            <a:r>
              <a:rPr lang="en-US" sz="2400" i="1" dirty="0" err="1" smtClean="0"/>
              <a:t>ind</a:t>
            </a:r>
            <a:r>
              <a:rPr lang="tr-TR" sz="2400" i="1" dirty="0" err="1" smtClean="0"/>
              <a:t>ing</a:t>
            </a:r>
            <a:r>
              <a:rPr lang="en-US" sz="2400" i="1" dirty="0" smtClean="0"/>
              <a:t> specific information in various texts about tourism</a:t>
            </a:r>
            <a:endParaRPr kumimoji="0" lang="tr-TR" sz="24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tr-TR" sz="2400" b="1" i="1" dirty="0" err="1" smtClean="0"/>
              <a:t>Required</a:t>
            </a:r>
            <a:r>
              <a:rPr lang="tr-TR" sz="2400" b="1" i="1" dirty="0" smtClean="0"/>
              <a:t>  </a:t>
            </a:r>
            <a:r>
              <a:rPr lang="tr-TR" sz="2400" b="1" i="1" dirty="0" err="1" smtClean="0"/>
              <a:t>skills</a:t>
            </a:r>
            <a:r>
              <a:rPr kumimoji="0" lang="tr-TR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tr-T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Asking</a:t>
            </a:r>
            <a:r>
              <a:rPr kumimoji="0" lang="tr-T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,</a:t>
            </a:r>
            <a:r>
              <a:rPr kumimoji="0" lang="tr-TR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answering</a:t>
            </a:r>
            <a:r>
              <a:rPr kumimoji="0" lang="tr-T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Vocabulary</a:t>
            </a:r>
            <a:r>
              <a:rPr kumimoji="0" lang="tr-T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Comprehension</a:t>
            </a:r>
            <a:r>
              <a:rPr kumimoji="0" lang="tr-T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tr-TR" sz="2400" i="1" dirty="0" smtClean="0"/>
              <a:t>,</a:t>
            </a:r>
            <a:r>
              <a:rPr kumimoji="0" lang="tr-TR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İnterpretation</a:t>
            </a:r>
            <a:r>
              <a:rPr lang="tr-TR" sz="2400" i="1" dirty="0" smtClean="0"/>
              <a:t>, </a:t>
            </a:r>
            <a:endParaRPr kumimoji="0" lang="tr-TR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Akış Çizelgesi: Bağlayıcı">
            <a:hlinkClick r:id="" action="ppaction://hlinkshowjump?jump=lastslideviewed"/>
          </p:cNvPr>
          <p:cNvSpPr/>
          <p:nvPr/>
        </p:nvSpPr>
        <p:spPr>
          <a:xfrm>
            <a:off x="4286248" y="1714488"/>
            <a:ext cx="310822" cy="285752"/>
          </a:xfrm>
          <a:prstGeom prst="flowChartConnector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4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5"/>
          <p:cNvSpPr/>
          <p:nvPr/>
        </p:nvSpPr>
        <p:spPr>
          <a:xfrm>
            <a:off x="3056385" y="12773"/>
            <a:ext cx="29543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İNGİLİZCE</a:t>
            </a:r>
            <a:endParaRPr lang="tr-T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9058" y="6000768"/>
            <a:ext cx="2300178" cy="76672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071802" y="785794"/>
            <a:ext cx="1503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 err="1" smtClean="0"/>
              <a:t>Question</a:t>
            </a:r>
            <a:r>
              <a:rPr lang="tr-TR" sz="2400" dirty="0" smtClean="0"/>
              <a:t>:</a:t>
            </a:r>
            <a:r>
              <a:rPr lang="tr-TR" sz="2400" b="1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414690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0"/>
            <a:ext cx="9144000" cy="93610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3056385" y="12773"/>
            <a:ext cx="2954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İNGİLİZCE</a:t>
            </a:r>
            <a:endParaRPr lang="tr-T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1911" y="6046650"/>
            <a:ext cx="2300178" cy="766726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486630" y="1214422"/>
            <a:ext cx="8346644" cy="535531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tr-TR" dirty="0" smtClean="0"/>
              <a:t>Ekim ayı soruları;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 8</a:t>
            </a:r>
            <a:r>
              <a:rPr lang="tr-TR" dirty="0" smtClean="0"/>
              <a:t>. sınıf müfredat kazanımlarına uygundur.</a:t>
            </a:r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 Dilbilgisi </a:t>
            </a:r>
            <a:r>
              <a:rPr lang="tr-TR" dirty="0" smtClean="0"/>
              <a:t>yapıları günlük hayatta kullanılan İngilizce ifadeler; diyaloglar </a:t>
            </a:r>
          </a:p>
          <a:p>
            <a:r>
              <a:rPr lang="tr-TR" dirty="0" smtClean="0"/>
              <a:t>   ve </a:t>
            </a:r>
            <a:r>
              <a:rPr lang="tr-TR" dirty="0" smtClean="0"/>
              <a:t>paragraflar içerisinde verilmiştir.</a:t>
            </a:r>
          </a:p>
          <a:p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 1</a:t>
            </a:r>
            <a:r>
              <a:rPr lang="tr-TR" dirty="0" smtClean="0"/>
              <a:t>. ve 2.  soruda (</a:t>
            </a:r>
            <a:r>
              <a:rPr lang="tr-TR" dirty="0" err="1" smtClean="0"/>
              <a:t>Friendship</a:t>
            </a:r>
            <a:r>
              <a:rPr lang="tr-TR" dirty="0" smtClean="0"/>
              <a:t> </a:t>
            </a:r>
            <a:r>
              <a:rPr lang="tr-TR" dirty="0" smtClean="0"/>
              <a:t>ünitesinden) </a:t>
            </a:r>
            <a:r>
              <a:rPr lang="tr-TR" dirty="0" smtClean="0"/>
              <a:t>neden-sonuç ilişkisi aranmış ve bileşik cümle</a:t>
            </a:r>
          </a:p>
          <a:p>
            <a:r>
              <a:rPr lang="tr-TR" dirty="0" smtClean="0"/>
              <a:t>   yapıları ön plana çıkmıştır.</a:t>
            </a:r>
          </a:p>
          <a:p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 3</a:t>
            </a:r>
            <a:r>
              <a:rPr lang="tr-TR" dirty="0" smtClean="0"/>
              <a:t>. Soru (</a:t>
            </a: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kitchen</a:t>
            </a:r>
            <a:r>
              <a:rPr lang="tr-TR" dirty="0" smtClean="0"/>
              <a:t> </a:t>
            </a:r>
            <a:r>
              <a:rPr lang="tr-TR" dirty="0" smtClean="0"/>
              <a:t>ünitesinden) </a:t>
            </a:r>
            <a:r>
              <a:rPr lang="tr-TR" dirty="0" smtClean="0"/>
              <a:t>görsel tespitine dayalı </a:t>
            </a:r>
            <a:r>
              <a:rPr lang="tr-TR" dirty="0" smtClean="0"/>
              <a:t> </a:t>
            </a:r>
            <a:r>
              <a:rPr lang="tr-TR" dirty="0" smtClean="0"/>
              <a:t>analiz ve kelime bilgisi</a:t>
            </a:r>
          </a:p>
          <a:p>
            <a:r>
              <a:rPr lang="tr-TR" dirty="0" smtClean="0"/>
              <a:t>   gerektiren önceki yıllardaki soru tipine benzeyen bir sorudur.</a:t>
            </a:r>
          </a:p>
          <a:p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</a:t>
            </a:r>
            <a:r>
              <a:rPr lang="tr-TR" dirty="0" smtClean="0"/>
              <a:t> 4</a:t>
            </a:r>
            <a:r>
              <a:rPr lang="tr-TR" dirty="0" smtClean="0"/>
              <a:t>. soru (</a:t>
            </a:r>
            <a:r>
              <a:rPr lang="tr-TR" dirty="0" err="1" smtClean="0"/>
              <a:t>Friendship</a:t>
            </a:r>
            <a:r>
              <a:rPr lang="tr-TR" dirty="0" smtClean="0"/>
              <a:t> </a:t>
            </a:r>
            <a:r>
              <a:rPr lang="tr-TR" dirty="0" smtClean="0"/>
              <a:t>ünitesinden)  </a:t>
            </a:r>
            <a:r>
              <a:rPr lang="tr-TR" dirty="0" smtClean="0"/>
              <a:t>yeni bir soru tipi olup  tabloyu inceleyerek </a:t>
            </a:r>
            <a:r>
              <a:rPr lang="tr-TR" dirty="0" smtClean="0"/>
              <a:t>çözüme</a:t>
            </a:r>
          </a:p>
          <a:p>
            <a:r>
              <a:rPr lang="tr-TR" dirty="0" smtClean="0"/>
              <a:t> </a:t>
            </a:r>
            <a:r>
              <a:rPr lang="tr-TR" dirty="0" smtClean="0"/>
              <a:t>  </a:t>
            </a:r>
            <a:r>
              <a:rPr lang="tr-TR" dirty="0" smtClean="0"/>
              <a:t> ulaşılması istenmiştir.Geçmiş yıllarda </a:t>
            </a:r>
            <a:r>
              <a:rPr lang="tr-TR" dirty="0" smtClean="0"/>
              <a:t>benzer </a:t>
            </a:r>
            <a:r>
              <a:rPr lang="tr-TR" dirty="0" smtClean="0"/>
              <a:t>sorular </a:t>
            </a:r>
            <a:r>
              <a:rPr lang="tr-TR" dirty="0" smtClean="0"/>
              <a:t>analiz gerektirmeden direk 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smtClean="0"/>
              <a:t>   </a:t>
            </a:r>
            <a:r>
              <a:rPr lang="tr-TR" dirty="0" smtClean="0"/>
              <a:t>sorulmuştur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 5</a:t>
            </a:r>
            <a:r>
              <a:rPr lang="tr-TR" dirty="0" smtClean="0"/>
              <a:t>. soru alışılagelmiş bir soru tipi görselle sunulmuştur.</a:t>
            </a:r>
          </a:p>
          <a:p>
            <a:endParaRPr lang="tr-TR" dirty="0" smtClean="0"/>
          </a:p>
          <a:p>
            <a:pPr>
              <a:buFont typeface="Arial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78559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2285992"/>
            <a:ext cx="8600537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sz="4000" dirty="0" smtClean="0">
                <a:solidFill>
                  <a:srgbClr val="FF0000"/>
                </a:solidFill>
              </a:rPr>
              <a:t>LGS KASIM AYI ÖRNEK İNGİLİZCE</a:t>
            </a:r>
            <a:br>
              <a:rPr lang="tr-TR" sz="4000" dirty="0" smtClean="0">
                <a:solidFill>
                  <a:srgbClr val="FF0000"/>
                </a:solidFill>
              </a:rPr>
            </a:br>
            <a:r>
              <a:rPr lang="tr-TR" sz="4000" dirty="0" smtClean="0">
                <a:solidFill>
                  <a:srgbClr val="FF0000"/>
                </a:solidFill>
              </a:rPr>
              <a:t> SORULARI</a:t>
            </a:r>
            <a:endParaRPr lang="tr-TR" sz="4000" dirty="0">
              <a:solidFill>
                <a:srgbClr val="FF0000"/>
              </a:solidFill>
            </a:endParaRPr>
          </a:p>
        </p:txBody>
      </p:sp>
      <p:sp>
        <p:nvSpPr>
          <p:cNvPr id="4" name="Dikdörtgen 4"/>
          <p:cNvSpPr/>
          <p:nvPr/>
        </p:nvSpPr>
        <p:spPr>
          <a:xfrm>
            <a:off x="0" y="0"/>
            <a:ext cx="9144000" cy="93610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5"/>
          <p:cNvSpPr/>
          <p:nvPr/>
        </p:nvSpPr>
        <p:spPr>
          <a:xfrm>
            <a:off x="3056385" y="12773"/>
            <a:ext cx="2954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İNGİLİZCE</a:t>
            </a:r>
            <a:endParaRPr lang="tr-T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6116" y="5929330"/>
            <a:ext cx="2300178" cy="7667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538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>
            <a:ln w="76200">
              <a:solidFill>
                <a:srgbClr val="FF0000"/>
              </a:solidFill>
            </a:ln>
            <a:noFill/>
            <a:effectLst>
              <a:outerShdw blurRad="50800" dist="330200" dir="5400000" algn="ctr" rotWithShape="0">
                <a:srgbClr val="000000">
                  <a:alpha val="43137"/>
                </a:srgbClr>
              </a:outerShdw>
            </a:effectLst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1234</Words>
  <Application>Microsoft Office PowerPoint</Application>
  <PresentationFormat>Ekran Gösterisi (4:3)</PresentationFormat>
  <Paragraphs>230</Paragraphs>
  <Slides>34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5" baseType="lpstr">
      <vt:lpstr>Ofis Teması</vt:lpstr>
      <vt:lpstr>Slayt 1</vt:lpstr>
      <vt:lpstr>LGS EKİM AYI İNGİLİZCE ÖRNEK SORULARI</vt:lpstr>
      <vt:lpstr>Slayt 3</vt:lpstr>
      <vt:lpstr>Slayt 4</vt:lpstr>
      <vt:lpstr>Slayt 5</vt:lpstr>
      <vt:lpstr>Slayt 6</vt:lpstr>
      <vt:lpstr>Slayt 7</vt:lpstr>
      <vt:lpstr>Slayt 8</vt:lpstr>
      <vt:lpstr> LGS KASIM AYI ÖRNEK İNGİLİZCE  SORULARI</vt:lpstr>
      <vt:lpstr>Slayt 10</vt:lpstr>
      <vt:lpstr>Slayt 11</vt:lpstr>
      <vt:lpstr>Slayt 12</vt:lpstr>
      <vt:lpstr>Slayt 13</vt:lpstr>
      <vt:lpstr>Slayt 14</vt:lpstr>
      <vt:lpstr>Slayt 15</vt:lpstr>
      <vt:lpstr>LGS ARALIK AYI ÖRNEK İNGİLİZCE  SORULAR</vt:lpstr>
      <vt:lpstr>Slayt 17</vt:lpstr>
      <vt:lpstr>Slayt 18</vt:lpstr>
      <vt:lpstr>Slayt 19</vt:lpstr>
      <vt:lpstr>Slayt 20</vt:lpstr>
      <vt:lpstr>Slayt 21</vt:lpstr>
      <vt:lpstr>Slayt 22</vt:lpstr>
      <vt:lpstr>LGS OCAK AYI ÖRNEK İNGİLİZCE SORULAR</vt:lpstr>
      <vt:lpstr>Slayt 24</vt:lpstr>
      <vt:lpstr>Slayt 25</vt:lpstr>
      <vt:lpstr>Slayt 26</vt:lpstr>
      <vt:lpstr>Slayt 27</vt:lpstr>
      <vt:lpstr>Slayt 28</vt:lpstr>
      <vt:lpstr>Slayt 29</vt:lpstr>
      <vt:lpstr>Genel Değerlendirme</vt:lpstr>
      <vt:lpstr>Slayt 31</vt:lpstr>
      <vt:lpstr>Slayt 32</vt:lpstr>
      <vt:lpstr>Slayt 33</vt:lpstr>
      <vt:lpstr>Slayt 34</vt:lpstr>
    </vt:vector>
  </TitlesOfParts>
  <Company>By NeC ® 2010 | Katilimsiz.Com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kim</cp:lastModifiedBy>
  <cp:revision>85</cp:revision>
  <dcterms:created xsi:type="dcterms:W3CDTF">2019-02-11T10:53:54Z</dcterms:created>
  <dcterms:modified xsi:type="dcterms:W3CDTF">2019-02-22T12:13:37Z</dcterms:modified>
</cp:coreProperties>
</file>