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314" r:id="rId4"/>
    <p:sldId id="276" r:id="rId5"/>
    <p:sldId id="294" r:id="rId6"/>
    <p:sldId id="315" r:id="rId7"/>
    <p:sldId id="316" r:id="rId8"/>
    <p:sldId id="297" r:id="rId9"/>
    <p:sldId id="298" r:id="rId10"/>
    <p:sldId id="301" r:id="rId11"/>
    <p:sldId id="302" r:id="rId12"/>
    <p:sldId id="307" r:id="rId13"/>
    <p:sldId id="317" r:id="rId14"/>
    <p:sldId id="305" r:id="rId15"/>
    <p:sldId id="303" r:id="rId16"/>
    <p:sldId id="318" r:id="rId17"/>
    <p:sldId id="310" r:id="rId18"/>
    <p:sldId id="313" r:id="rId19"/>
    <p:sldId id="321" r:id="rId20"/>
    <p:sldId id="322" r:id="rId21"/>
    <p:sldId id="319" r:id="rId22"/>
    <p:sldId id="320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95D6E-87EB-4D1B-9273-86D489139F5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CD810-BB7C-4888-9BE1-86DD500E25C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2413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Dikdörtgen 6"/>
          <p:cNvSpPr/>
          <p:nvPr userDrawn="1"/>
        </p:nvSpPr>
        <p:spPr>
          <a:xfrm>
            <a:off x="-36434" y="0"/>
            <a:ext cx="9180433" cy="35730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gradFill flip="none" rotWithShape="1"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Akış Çizelgesi: İşlem 7"/>
          <p:cNvSpPr/>
          <p:nvPr userDrawn="1"/>
        </p:nvSpPr>
        <p:spPr>
          <a:xfrm>
            <a:off x="-36434" y="3573016"/>
            <a:ext cx="9180433" cy="1368152"/>
          </a:xfrm>
          <a:prstGeom prst="flowChartProcess">
            <a:avLst/>
          </a:prstGeom>
          <a:gradFill flip="none" rotWithShape="1">
            <a:gsLst>
              <a:gs pos="10000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79"/>
          <a:stretch/>
        </p:blipFill>
        <p:spPr>
          <a:xfrm>
            <a:off x="3170904" y="116632"/>
            <a:ext cx="3419866" cy="3456384"/>
          </a:xfrm>
          <a:prstGeom prst="rect">
            <a:avLst/>
          </a:prstGeom>
        </p:spPr>
      </p:pic>
      <p:sp>
        <p:nvSpPr>
          <p:cNvPr id="11" name="Akış Çizelgesi: İşlem 10"/>
          <p:cNvSpPr/>
          <p:nvPr userDrawn="1"/>
        </p:nvSpPr>
        <p:spPr>
          <a:xfrm>
            <a:off x="0" y="4941168"/>
            <a:ext cx="9144000" cy="980728"/>
          </a:xfrm>
          <a:prstGeom prst="flowChartProcess">
            <a:avLst/>
          </a:prstGeom>
          <a:gradFill flip="none" rotWithShape="1">
            <a:gsLst>
              <a:gs pos="10000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 userDrawn="1"/>
        </p:nvSpPr>
        <p:spPr>
          <a:xfrm>
            <a:off x="0" y="5921896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 userDrawn="1"/>
        </p:nvSpPr>
        <p:spPr>
          <a:xfrm>
            <a:off x="93155" y="5046813"/>
            <a:ext cx="89577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LGS BRANŞ ODAKLI SORU ANALİZLERİ</a:t>
            </a:r>
            <a:endParaRPr lang="tr-T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Dikdörtgen 13"/>
          <p:cNvSpPr/>
          <p:nvPr userDrawn="1"/>
        </p:nvSpPr>
        <p:spPr>
          <a:xfrm>
            <a:off x="191894" y="3545722"/>
            <a:ext cx="4596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ERZİNCAN</a:t>
            </a:r>
          </a:p>
        </p:txBody>
      </p:sp>
      <p:sp>
        <p:nvSpPr>
          <p:cNvPr id="15" name="Dikdörtgen 14"/>
          <p:cNvSpPr/>
          <p:nvPr userDrawn="1"/>
        </p:nvSpPr>
        <p:spPr>
          <a:xfrm>
            <a:off x="5028552" y="3717032"/>
            <a:ext cx="39088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200" b="1" dirty="0"/>
              <a:t>Ölçme Değerlendirme</a:t>
            </a:r>
          </a:p>
          <a:p>
            <a:pPr algn="ctr"/>
            <a:r>
              <a:rPr lang="tr-TR" sz="3200" b="1" dirty="0"/>
              <a:t>Merkezi</a:t>
            </a:r>
          </a:p>
        </p:txBody>
      </p:sp>
      <p:cxnSp>
        <p:nvCxnSpPr>
          <p:cNvPr id="16" name="Düz Bağlayıcı 15"/>
          <p:cNvCxnSpPr/>
          <p:nvPr userDrawn="1"/>
        </p:nvCxnSpPr>
        <p:spPr>
          <a:xfrm>
            <a:off x="4880837" y="3645024"/>
            <a:ext cx="0" cy="122413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DC6581-A56D-4C57-B629-D7E611F9D110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ECCAFC-8287-43EC-8C07-4B7AB8034AD4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 17"/>
          <p:cNvSpPr/>
          <p:nvPr/>
        </p:nvSpPr>
        <p:spPr>
          <a:xfrm>
            <a:off x="663590" y="5934669"/>
            <a:ext cx="81309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  <a:endParaRPr lang="tr-T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6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95D9E35-5563-4011-8C85-203BD8497D8C}"/>
              </a:ext>
            </a:extLst>
          </p:cNvPr>
          <p:cNvSpPr txBox="1"/>
          <p:nvPr/>
        </p:nvSpPr>
        <p:spPr>
          <a:xfrm>
            <a:off x="480582" y="10517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EKİM AYI </a:t>
            </a:r>
            <a:r>
              <a:rPr lang="tr-TR" sz="2400" b="1" dirty="0" smtClean="0">
                <a:solidFill>
                  <a:srgbClr val="FF0000"/>
                </a:solidFill>
              </a:rPr>
              <a:t>ÖRNEK </a:t>
            </a:r>
            <a:r>
              <a:rPr lang="tr-TR" sz="2400" b="1" dirty="0" smtClean="0">
                <a:solidFill>
                  <a:srgbClr val="FF0000"/>
                </a:solidFill>
              </a:rPr>
              <a:t>SORU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pic>
        <p:nvPicPr>
          <p:cNvPr id="19458" name="Picture 2" descr="C:\Users\Exper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8445052" cy="21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Metin kutusu"/>
          <p:cNvSpPr txBox="1"/>
          <p:nvPr/>
        </p:nvSpPr>
        <p:spPr>
          <a:xfrm>
            <a:off x="827584" y="5301208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SORUYU ÇÖZMEK İÇİN GEREKEN BECERİLER</a:t>
            </a:r>
          </a:p>
          <a:p>
            <a:r>
              <a:rPr lang="tr-TR" dirty="0" smtClean="0"/>
              <a:t>Verilen bilgiden yola çıkarak anlama ve </a:t>
            </a:r>
            <a:r>
              <a:rPr lang="tr-TR" dirty="0" smtClean="0"/>
              <a:t>yorumlama</a:t>
            </a:r>
          </a:p>
          <a:p>
            <a:r>
              <a:rPr lang="tr-TR" dirty="0" smtClean="0"/>
              <a:t>İlişkilendirme</a:t>
            </a:r>
            <a:endParaRPr lang="tr-TR" dirty="0"/>
          </a:p>
        </p:txBody>
      </p:sp>
      <p:sp>
        <p:nvSpPr>
          <p:cNvPr id="11" name="Oval 9"/>
          <p:cNvSpPr/>
          <p:nvPr/>
        </p:nvSpPr>
        <p:spPr>
          <a:xfrm>
            <a:off x="683568" y="4941168"/>
            <a:ext cx="216024" cy="360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12 Düz Bağlayıcı"/>
          <p:cNvCxnSpPr/>
          <p:nvPr/>
        </p:nvCxnSpPr>
        <p:spPr>
          <a:xfrm>
            <a:off x="1835696" y="3645024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Bağlayıcı"/>
          <p:cNvCxnSpPr/>
          <p:nvPr/>
        </p:nvCxnSpPr>
        <p:spPr>
          <a:xfrm>
            <a:off x="683568" y="3501008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TEMP.kelkit24.017\Desktop\Adsı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8297823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9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95D9E35-5563-4011-8C85-203BD8497D8C}"/>
              </a:ext>
            </a:extLst>
          </p:cNvPr>
          <p:cNvSpPr txBox="1"/>
          <p:nvPr/>
        </p:nvSpPr>
        <p:spPr>
          <a:xfrm>
            <a:off x="278110" y="879783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KASIM </a:t>
            </a:r>
            <a:r>
              <a:rPr lang="tr-TR" sz="2400" b="1" dirty="0" smtClean="0">
                <a:solidFill>
                  <a:srgbClr val="FF0000"/>
                </a:solidFill>
              </a:rPr>
              <a:t>AYI ÖRNEK </a:t>
            </a:r>
            <a:r>
              <a:rPr lang="tr-TR" sz="2400" b="1" dirty="0" smtClean="0">
                <a:solidFill>
                  <a:srgbClr val="FF0000"/>
                </a:solidFill>
              </a:rPr>
              <a:t>SORU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pic>
        <p:nvPicPr>
          <p:cNvPr id="20482" name="Picture 2" descr="C:\Users\Exper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25009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Metin kutusu"/>
          <p:cNvSpPr txBox="1"/>
          <p:nvPr/>
        </p:nvSpPr>
        <p:spPr>
          <a:xfrm>
            <a:off x="827584" y="537321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SORUYU ÇÖZMEK İÇİN GEREKEN BECERİLER</a:t>
            </a:r>
          </a:p>
          <a:p>
            <a:r>
              <a:rPr lang="tr-TR" dirty="0" smtClean="0"/>
              <a:t>Çıkarımda bulunma</a:t>
            </a:r>
          </a:p>
          <a:p>
            <a:r>
              <a:rPr lang="tr-TR" dirty="0" smtClean="0"/>
              <a:t>Anlama ve yorumlama</a:t>
            </a:r>
            <a:endParaRPr lang="tr-TR" dirty="0"/>
          </a:p>
        </p:txBody>
      </p:sp>
      <p:sp>
        <p:nvSpPr>
          <p:cNvPr id="11" name="Oval 9"/>
          <p:cNvSpPr/>
          <p:nvPr/>
        </p:nvSpPr>
        <p:spPr>
          <a:xfrm>
            <a:off x="827584" y="4293096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2" name="Picture 2" descr="C:\Users\TEMP.kelkit24.017\Desktop\Adsı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8385931" cy="936104"/>
          </a:xfrm>
          <a:prstGeom prst="rect">
            <a:avLst/>
          </a:prstGeom>
          <a:noFill/>
        </p:spPr>
      </p:pic>
      <p:sp>
        <p:nvSpPr>
          <p:cNvPr id="12" name="Oval 9"/>
          <p:cNvSpPr/>
          <p:nvPr/>
        </p:nvSpPr>
        <p:spPr>
          <a:xfrm>
            <a:off x="1187624" y="2204864"/>
            <a:ext cx="14401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9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309320"/>
            <a:ext cx="2300178" cy="50405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95D9E35-5563-4011-8C85-203BD8497D8C}"/>
              </a:ext>
            </a:extLst>
          </p:cNvPr>
          <p:cNvSpPr txBox="1"/>
          <p:nvPr/>
        </p:nvSpPr>
        <p:spPr>
          <a:xfrm>
            <a:off x="480582" y="10517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KASIM AYI ÖRNEK SORU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pic>
        <p:nvPicPr>
          <p:cNvPr id="21506" name="Picture 2" descr="C:\Users\Exper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565202" cy="46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123728" y="587727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6623720" y="2636912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SORUYU ÇÖZMEK İÇİN GEREKEN BECERİLER</a:t>
            </a:r>
          </a:p>
          <a:p>
            <a:endParaRPr lang="tr-TR" dirty="0" smtClean="0"/>
          </a:p>
          <a:p>
            <a:r>
              <a:rPr lang="tr-TR" dirty="0" smtClean="0"/>
              <a:t>Harita okuma becerisi</a:t>
            </a:r>
          </a:p>
          <a:p>
            <a:r>
              <a:rPr lang="tr-TR" dirty="0" smtClean="0"/>
              <a:t>Görsel okuma becerisi</a:t>
            </a:r>
          </a:p>
          <a:p>
            <a:r>
              <a:rPr lang="tr-TR" dirty="0"/>
              <a:t>Çıkarımda bulunma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321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309320"/>
            <a:ext cx="2300178" cy="504056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20486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pic>
        <p:nvPicPr>
          <p:cNvPr id="33794" name="Picture 2" descr="C:\Users\TEMP.kelkit24.016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8961866" cy="2880320"/>
          </a:xfrm>
          <a:prstGeom prst="rect">
            <a:avLst/>
          </a:prstGeom>
          <a:noFill/>
        </p:spPr>
      </p:pic>
      <p:sp>
        <p:nvSpPr>
          <p:cNvPr id="12" name="Oval 9"/>
          <p:cNvSpPr/>
          <p:nvPr/>
        </p:nvSpPr>
        <p:spPr>
          <a:xfrm>
            <a:off x="611560" y="2708920"/>
            <a:ext cx="504056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212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95D9E35-5563-4011-8C85-203BD8497D8C}"/>
              </a:ext>
            </a:extLst>
          </p:cNvPr>
          <p:cNvSpPr txBox="1"/>
          <p:nvPr/>
        </p:nvSpPr>
        <p:spPr>
          <a:xfrm>
            <a:off x="480582" y="10517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KASIM </a:t>
            </a:r>
            <a:r>
              <a:rPr lang="tr-TR" sz="2400" b="1" dirty="0" smtClean="0">
                <a:solidFill>
                  <a:srgbClr val="FF0000"/>
                </a:solidFill>
              </a:rPr>
              <a:t>AYI ÖRNEK SORU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pic>
        <p:nvPicPr>
          <p:cNvPr id="23554" name="Picture 2" descr="C:\Users\Exper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79" y="2276872"/>
            <a:ext cx="8567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98486" y="3717032"/>
            <a:ext cx="144016" cy="189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>
            <a:off x="3851920" y="2492896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1475656" y="2708920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1763688" y="2492896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Bağlayıcı"/>
          <p:cNvCxnSpPr/>
          <p:nvPr/>
        </p:nvCxnSpPr>
        <p:spPr>
          <a:xfrm>
            <a:off x="8316416" y="2852936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827584" y="4869160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SORUYU ÇÖZMEK İÇİN GEREKEN BECERİLER</a:t>
            </a:r>
          </a:p>
          <a:p>
            <a:r>
              <a:rPr lang="tr-TR" dirty="0" smtClean="0"/>
              <a:t>Kavram bilgisi</a:t>
            </a:r>
          </a:p>
          <a:p>
            <a:r>
              <a:rPr lang="tr-TR" dirty="0" smtClean="0"/>
              <a:t>Anlama ve yorumlama</a:t>
            </a:r>
            <a:endParaRPr lang="tr-TR" dirty="0"/>
          </a:p>
        </p:txBody>
      </p:sp>
      <p:pic>
        <p:nvPicPr>
          <p:cNvPr id="6146" name="Picture 2" descr="C:\Users\TEMP.kelkit24.017\Desktop\Adsı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805" y="1484784"/>
            <a:ext cx="8101659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25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95D9E35-5563-4011-8C85-203BD8497D8C}"/>
              </a:ext>
            </a:extLst>
          </p:cNvPr>
          <p:cNvSpPr txBox="1"/>
          <p:nvPr/>
        </p:nvSpPr>
        <p:spPr>
          <a:xfrm>
            <a:off x="480582" y="10517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ARALIK </a:t>
            </a:r>
            <a:r>
              <a:rPr lang="tr-TR" sz="2400" b="1" dirty="0" smtClean="0">
                <a:solidFill>
                  <a:srgbClr val="FF0000"/>
                </a:solidFill>
              </a:rPr>
              <a:t>AYI ÖRNEK SORU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pic>
        <p:nvPicPr>
          <p:cNvPr id="25602" name="Picture 2" descr="C:\Users\Exper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011987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11560" y="5373216"/>
            <a:ext cx="144016" cy="189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6372200" y="2564904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SORUYU ÇÖZMEK İÇİN GEREKEN BECERİLER</a:t>
            </a:r>
          </a:p>
          <a:p>
            <a:endParaRPr lang="tr-TR" dirty="0" smtClean="0"/>
          </a:p>
          <a:p>
            <a:r>
              <a:rPr lang="tr-TR" dirty="0" smtClean="0"/>
              <a:t>Harita okuma becerisi</a:t>
            </a:r>
          </a:p>
          <a:p>
            <a:r>
              <a:rPr lang="tr-TR" dirty="0" smtClean="0"/>
              <a:t>Görsel okuma becerisi</a:t>
            </a:r>
          </a:p>
          <a:p>
            <a:r>
              <a:rPr lang="tr-TR" dirty="0" smtClean="0"/>
              <a:t>Çıkarımda bulunma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598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pic>
        <p:nvPicPr>
          <p:cNvPr id="34818" name="Picture 2" descr="C:\Users\TEMP.kelkit24.016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90725"/>
            <a:ext cx="8568952" cy="2876550"/>
          </a:xfrm>
          <a:prstGeom prst="rect">
            <a:avLst/>
          </a:prstGeom>
          <a:noFill/>
        </p:spPr>
      </p:pic>
      <p:sp>
        <p:nvSpPr>
          <p:cNvPr id="12" name="Oval 1"/>
          <p:cNvSpPr/>
          <p:nvPr/>
        </p:nvSpPr>
        <p:spPr>
          <a:xfrm flipH="1" flipV="1">
            <a:off x="899592" y="34290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598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95D9E35-5563-4011-8C85-203BD8497D8C}"/>
              </a:ext>
            </a:extLst>
          </p:cNvPr>
          <p:cNvSpPr txBox="1"/>
          <p:nvPr/>
        </p:nvSpPr>
        <p:spPr>
          <a:xfrm>
            <a:off x="480582" y="10517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ARALIK </a:t>
            </a:r>
            <a:r>
              <a:rPr lang="tr-TR" sz="2400" b="1" dirty="0" smtClean="0">
                <a:solidFill>
                  <a:srgbClr val="FF0000"/>
                </a:solidFill>
              </a:rPr>
              <a:t>AYI </a:t>
            </a:r>
            <a:r>
              <a:rPr lang="tr-TR" sz="2400" b="1" dirty="0" smtClean="0">
                <a:solidFill>
                  <a:srgbClr val="FF0000"/>
                </a:solidFill>
              </a:rPr>
              <a:t>ÖRNEK </a:t>
            </a:r>
            <a:r>
              <a:rPr lang="tr-TR" sz="2400" b="1" dirty="0" smtClean="0">
                <a:solidFill>
                  <a:srgbClr val="FF0000"/>
                </a:solidFill>
              </a:rPr>
              <a:t>SORU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pic>
        <p:nvPicPr>
          <p:cNvPr id="26626" name="Picture 2" descr="C:\Users\Exper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8296336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Metin kutusu"/>
          <p:cNvSpPr txBox="1"/>
          <p:nvPr/>
        </p:nvSpPr>
        <p:spPr>
          <a:xfrm>
            <a:off x="683568" y="530120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SORUYU ÇÖZMEK İÇİN GEREKEN BECERİLER</a:t>
            </a:r>
          </a:p>
          <a:p>
            <a:r>
              <a:rPr lang="tr-TR" dirty="0" smtClean="0"/>
              <a:t>Anlama ve yorumlama</a:t>
            </a:r>
          </a:p>
        </p:txBody>
      </p:sp>
      <p:sp>
        <p:nvSpPr>
          <p:cNvPr id="11" name="Oval 1"/>
          <p:cNvSpPr/>
          <p:nvPr/>
        </p:nvSpPr>
        <p:spPr>
          <a:xfrm flipH="1" flipV="1">
            <a:off x="611560" y="436510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0" name="Picture 2" descr="C:\Users\TEMP.kelkit24.017\Desktop\Adsı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7920880" cy="850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67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95D9E35-5563-4011-8C85-203BD8497D8C}"/>
              </a:ext>
            </a:extLst>
          </p:cNvPr>
          <p:cNvSpPr txBox="1"/>
          <p:nvPr/>
        </p:nvSpPr>
        <p:spPr>
          <a:xfrm>
            <a:off x="480582" y="10517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ARALIK AYI </a:t>
            </a:r>
            <a:r>
              <a:rPr lang="tr-TR" sz="2400" b="1" dirty="0" smtClean="0">
                <a:solidFill>
                  <a:srgbClr val="FF0000"/>
                </a:solidFill>
              </a:rPr>
              <a:t>ÖRNEK SORU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pic>
        <p:nvPicPr>
          <p:cNvPr id="27650" name="Picture 2" descr="C:\Users\Exper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80778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Metin kutusu"/>
          <p:cNvSpPr txBox="1"/>
          <p:nvPr/>
        </p:nvSpPr>
        <p:spPr>
          <a:xfrm>
            <a:off x="683568" y="5301208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SORUYU ÇÖZMEK İÇİN GEREKEN BECERİLER</a:t>
            </a:r>
          </a:p>
          <a:p>
            <a:r>
              <a:rPr lang="tr-TR" dirty="0" smtClean="0"/>
              <a:t>Kavram bilgisi</a:t>
            </a:r>
          </a:p>
          <a:p>
            <a:r>
              <a:rPr lang="tr-TR" dirty="0" smtClean="0"/>
              <a:t>Anlama ve yorumlama</a:t>
            </a:r>
            <a:endParaRPr lang="tr-TR" dirty="0"/>
          </a:p>
        </p:txBody>
      </p:sp>
      <p:cxnSp>
        <p:nvCxnSpPr>
          <p:cNvPr id="11" name="10 Düz Bağlayıcı"/>
          <p:cNvCxnSpPr/>
          <p:nvPr/>
        </p:nvCxnSpPr>
        <p:spPr>
          <a:xfrm>
            <a:off x="4211960" y="3429000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6588224" y="3356992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1763688" y="3645024"/>
            <a:ext cx="583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Bağlayıcı"/>
          <p:cNvCxnSpPr/>
          <p:nvPr/>
        </p:nvCxnSpPr>
        <p:spPr>
          <a:xfrm>
            <a:off x="1043608" y="4293096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Düz Bağlayıcı"/>
          <p:cNvCxnSpPr/>
          <p:nvPr/>
        </p:nvCxnSpPr>
        <p:spPr>
          <a:xfrm>
            <a:off x="1043608" y="4797152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Bağlayıcı"/>
          <p:cNvCxnSpPr/>
          <p:nvPr/>
        </p:nvCxnSpPr>
        <p:spPr>
          <a:xfrm>
            <a:off x="971600" y="5085184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Bağlayıcı"/>
          <p:cNvCxnSpPr/>
          <p:nvPr/>
        </p:nvCxnSpPr>
        <p:spPr>
          <a:xfrm>
            <a:off x="3347864" y="4077072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9"/>
          <p:cNvSpPr/>
          <p:nvPr/>
        </p:nvSpPr>
        <p:spPr>
          <a:xfrm>
            <a:off x="755576" y="4869160"/>
            <a:ext cx="144016" cy="189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4" name="Picture 2" descr="C:\Users\TEMP.kelkit24.017\Desktop\Adsı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7697787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4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95D9E35-5563-4011-8C85-203BD8497D8C}"/>
              </a:ext>
            </a:extLst>
          </p:cNvPr>
          <p:cNvSpPr txBox="1"/>
          <p:nvPr/>
        </p:nvSpPr>
        <p:spPr>
          <a:xfrm>
            <a:off x="480582" y="10517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OCAK AYI </a:t>
            </a:r>
            <a:r>
              <a:rPr lang="tr-TR" sz="2400" b="1" dirty="0" smtClean="0">
                <a:solidFill>
                  <a:srgbClr val="FF0000"/>
                </a:solidFill>
              </a:rPr>
              <a:t>ÖRNEK SORU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83568" y="501317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SORUYU ÇÖZMEK İÇİN GEREKEN BECERİLER</a:t>
            </a:r>
          </a:p>
          <a:p>
            <a:r>
              <a:rPr lang="tr-TR" dirty="0" smtClean="0"/>
              <a:t>Kavram bilgisi</a:t>
            </a:r>
          </a:p>
          <a:p>
            <a:r>
              <a:rPr lang="tr-TR" dirty="0" smtClean="0"/>
              <a:t>Anlama ve yorumlama</a:t>
            </a:r>
            <a:endParaRPr lang="tr-TR" dirty="0"/>
          </a:p>
        </p:txBody>
      </p:sp>
      <p:sp>
        <p:nvSpPr>
          <p:cNvPr id="23" name="Oval 9"/>
          <p:cNvSpPr/>
          <p:nvPr/>
        </p:nvSpPr>
        <p:spPr>
          <a:xfrm>
            <a:off x="2843808" y="4005064"/>
            <a:ext cx="144016" cy="189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C:\Users\Exper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01" y="2636912"/>
            <a:ext cx="8151871" cy="2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2771800" y="3140968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>
            <a:off x="1403648" y="3933056"/>
            <a:ext cx="53495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Bağlayıcı 24"/>
          <p:cNvCxnSpPr/>
          <p:nvPr/>
        </p:nvCxnSpPr>
        <p:spPr>
          <a:xfrm>
            <a:off x="1403648" y="4149080"/>
            <a:ext cx="5040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Bağlayıcı 25"/>
          <p:cNvCxnSpPr/>
          <p:nvPr/>
        </p:nvCxnSpPr>
        <p:spPr>
          <a:xfrm>
            <a:off x="1403648" y="3645024"/>
            <a:ext cx="7200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9"/>
          <p:cNvSpPr/>
          <p:nvPr/>
        </p:nvSpPr>
        <p:spPr>
          <a:xfrm>
            <a:off x="2843808" y="3985794"/>
            <a:ext cx="144016" cy="189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42" name="Picture 2" descr="C:\Users\TEMP.kelkit24.017\Desktop\Adsı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8064896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41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60203" y="0"/>
            <a:ext cx="8883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pic>
        <p:nvPicPr>
          <p:cNvPr id="1026" name="Picture 2" descr="C:\Users\TEMP.kelkit24.017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28" y="980728"/>
            <a:ext cx="8541158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5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95D9E35-5563-4011-8C85-203BD8497D8C}"/>
              </a:ext>
            </a:extLst>
          </p:cNvPr>
          <p:cNvSpPr txBox="1"/>
          <p:nvPr/>
        </p:nvSpPr>
        <p:spPr>
          <a:xfrm>
            <a:off x="480582" y="10517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OCAK AYI </a:t>
            </a:r>
            <a:r>
              <a:rPr lang="tr-TR" sz="2400" b="1" dirty="0" smtClean="0">
                <a:solidFill>
                  <a:srgbClr val="FF0000"/>
                </a:solidFill>
              </a:rPr>
              <a:t>ÖRNEK SORU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755576" y="494116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SORUYU ÇÖZMEK İÇİN GEREKEN BECERİLER</a:t>
            </a:r>
          </a:p>
          <a:p>
            <a:r>
              <a:rPr lang="tr-TR" dirty="0" smtClean="0"/>
              <a:t>Kavram bilgisi</a:t>
            </a:r>
          </a:p>
          <a:p>
            <a:r>
              <a:rPr lang="tr-TR" dirty="0" smtClean="0"/>
              <a:t>Anlama ve yorumlama</a:t>
            </a:r>
          </a:p>
          <a:p>
            <a:r>
              <a:rPr lang="tr-TR" dirty="0" smtClean="0"/>
              <a:t>Çıkarımda bulunma</a:t>
            </a:r>
            <a:endParaRPr lang="tr-TR" dirty="0"/>
          </a:p>
        </p:txBody>
      </p:sp>
      <p:pic>
        <p:nvPicPr>
          <p:cNvPr id="2053" name="Picture 5" descr="C:\Users\Exper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54" y="2132856"/>
            <a:ext cx="845190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Düz Bağlayıcı 3"/>
          <p:cNvCxnSpPr/>
          <p:nvPr/>
        </p:nvCxnSpPr>
        <p:spPr>
          <a:xfrm>
            <a:off x="683568" y="2638497"/>
            <a:ext cx="10081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3421911" y="2394466"/>
            <a:ext cx="10060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Bağlayıcı 27"/>
          <p:cNvCxnSpPr/>
          <p:nvPr/>
        </p:nvCxnSpPr>
        <p:spPr>
          <a:xfrm>
            <a:off x="863588" y="4005064"/>
            <a:ext cx="14041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9"/>
          <p:cNvSpPr/>
          <p:nvPr/>
        </p:nvSpPr>
        <p:spPr>
          <a:xfrm>
            <a:off x="647564" y="4107160"/>
            <a:ext cx="180020" cy="189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0" name="Düz Bağlayıcı 29"/>
          <p:cNvCxnSpPr/>
          <p:nvPr/>
        </p:nvCxnSpPr>
        <p:spPr>
          <a:xfrm>
            <a:off x="2411760" y="2383189"/>
            <a:ext cx="5740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C:\Users\TEMP.kelkit24.017\Desktop\Adsı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484784"/>
            <a:ext cx="8352928" cy="432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169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237312"/>
            <a:ext cx="2300178" cy="576064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Genel değerlendirme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395536" y="1268760"/>
            <a:ext cx="8568952" cy="6812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Sorular MEB kazanımlarına uygun, kazanım ve açıklamalarına dikkat etmek gerekiyor.  Ayrıca sorularda MEB yayınevi kitabından metinlere yer verilmiştir.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Harita okuma becerisi gerektiren sorular geçmiş yıllarda yapılan sınavlarda karşımıza çıkmayan ama bu yıl ki LGS de sorulması muhtemel soru tipleridir. 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Yayınlanmış örnek sorulara bakıldığında, geçmiş yıllarda ki sınavlara göre daha üst düzey bilişsel beceri gerektiren sorulara yer verileceği görülmektedir. 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Kavram bilgisi geçmiş yıllardaki sınavlarda olduğu gibi yine önemle üstünde durulması gereken bir noktadır. Ancak kavram veya bilgi bilmekten ziyade bunları yorumlayabilmek daha önemli hale gelmiş.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TEOG ve </a:t>
            </a:r>
            <a:r>
              <a:rPr lang="tr-TR" dirty="0" err="1" smtClean="0"/>
              <a:t>LGS’de</a:t>
            </a:r>
            <a:r>
              <a:rPr lang="tr-TR" dirty="0" smtClean="0"/>
              <a:t> sorulmuş sorulara benzer sorular olsa da daha fazla mantık ve muhakeme gücü isteyen, düşünmeye sevk eden,  sorulara da yer verilmiştir. 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Yayınlanmış örnek sorularda Okuduğunu anlama ve yorumlama, Çıkarımda bulunma, Kavram bilgisi, İlişkilendirme, Harita okuma gibi beceriler  ölçülmeye çalışılmıştır.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8690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5733256"/>
            <a:ext cx="2300178" cy="792088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395536" y="1268760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 smtClean="0"/>
          </a:p>
          <a:p>
            <a:pPr algn="ctr"/>
            <a:endParaRPr lang="tr-TR" sz="2800" dirty="0" smtClean="0"/>
          </a:p>
          <a:p>
            <a:pPr algn="ctr"/>
            <a:endParaRPr lang="tr-TR" sz="2800" dirty="0" smtClean="0"/>
          </a:p>
          <a:p>
            <a:pPr algn="ctr"/>
            <a:r>
              <a:rPr lang="tr-TR" sz="2800" dirty="0" smtClean="0"/>
              <a:t>Teşekkürler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dirty="0" smtClean="0"/>
              <a:t>Selçuk MACİT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xmlns="" val="8690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60203" y="0"/>
            <a:ext cx="88837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pic>
        <p:nvPicPr>
          <p:cNvPr id="23553" name="Picture 1" descr="C:\Users\TEMP.kelkit24.016\Desktop\2018-lgs-konu-dac49fc4b1lc4b1mc4b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384300"/>
            <a:ext cx="8556625" cy="4853012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5940152" y="306896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Kavram bilgisi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xmlns="" val="27855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9D1BF9C1-9359-491F-8857-911D2A5579BC}"/>
              </a:ext>
            </a:extLst>
          </p:cNvPr>
          <p:cNvSpPr txBox="1"/>
          <p:nvPr/>
        </p:nvSpPr>
        <p:spPr>
          <a:xfrm>
            <a:off x="480582" y="105273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YAYINLANAN ÖRNEK SORULAR İÇİN UZMAN GÖRÜŞLERİ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92C2AFF1-B16A-4A50-94A6-8C29CE6ED29A}"/>
              </a:ext>
            </a:extLst>
          </p:cNvPr>
          <p:cNvSpPr txBox="1"/>
          <p:nvPr/>
        </p:nvSpPr>
        <p:spPr>
          <a:xfrm>
            <a:off x="683568" y="2132856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b="1" dirty="0"/>
          </a:p>
          <a:p>
            <a:pPr algn="just"/>
            <a:endParaRPr lang="tr-TR" sz="2800" b="1" dirty="0"/>
          </a:p>
          <a:p>
            <a:pPr algn="just"/>
            <a:r>
              <a:rPr lang="tr-TR" sz="2800" dirty="0" smtClean="0"/>
              <a:t>Bilgiyi kullanma ve yorum gücü</a:t>
            </a:r>
          </a:p>
          <a:p>
            <a:pPr algn="just"/>
            <a:r>
              <a:rPr lang="tr-TR" sz="2800" dirty="0" smtClean="0"/>
              <a:t>Düşünmeye sevk eden sorular</a:t>
            </a:r>
          </a:p>
          <a:p>
            <a:pPr algn="just"/>
            <a:r>
              <a:rPr lang="tr-TR" sz="2800" dirty="0" smtClean="0"/>
              <a:t>Kavram bilgisi</a:t>
            </a:r>
          </a:p>
          <a:p>
            <a:pPr algn="just"/>
            <a:r>
              <a:rPr lang="tr-TR" sz="2800" dirty="0" err="1" smtClean="0"/>
              <a:t>Meb</a:t>
            </a:r>
            <a:r>
              <a:rPr lang="tr-TR" sz="2800" dirty="0" smtClean="0"/>
              <a:t> kazanımlarına uygun</a:t>
            </a:r>
          </a:p>
          <a:p>
            <a:pPr algn="just"/>
            <a:r>
              <a:rPr lang="tr-TR" sz="2800" dirty="0" smtClean="0"/>
              <a:t>Zaman alıcı uzun sorular</a:t>
            </a:r>
          </a:p>
          <a:p>
            <a:pPr algn="just"/>
            <a:endParaRPr lang="tr-TR" sz="2800" dirty="0"/>
          </a:p>
        </p:txBody>
      </p:sp>
      <p:sp>
        <p:nvSpPr>
          <p:cNvPr id="8" name="7 Dikdörtgen"/>
          <p:cNvSpPr/>
          <p:nvPr/>
        </p:nvSpPr>
        <p:spPr>
          <a:xfrm>
            <a:off x="683568" y="2204864"/>
            <a:ext cx="17193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tr-TR" sz="2800" b="1" dirty="0" smtClean="0">
                <a:solidFill>
                  <a:prstClr val="black"/>
                </a:solidFill>
              </a:rPr>
              <a:t>Ekim</a:t>
            </a:r>
          </a:p>
        </p:txBody>
      </p:sp>
    </p:spTree>
    <p:extLst>
      <p:ext uri="{BB962C8B-B14F-4D97-AF65-F5344CB8AC3E}">
        <p14:creationId xmlns:p14="http://schemas.microsoft.com/office/powerpoint/2010/main" xmlns="" val="3378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9D1BF9C1-9359-491F-8857-911D2A5579BC}"/>
              </a:ext>
            </a:extLst>
          </p:cNvPr>
          <p:cNvSpPr txBox="1"/>
          <p:nvPr/>
        </p:nvSpPr>
        <p:spPr>
          <a:xfrm>
            <a:off x="480582" y="105273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YAYINLANAN ÖRNEK SORULAR İÇİN UZMAN GÖRÜŞLERİ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92C2AFF1-B16A-4A50-94A6-8C29CE6ED29A}"/>
              </a:ext>
            </a:extLst>
          </p:cNvPr>
          <p:cNvSpPr txBox="1"/>
          <p:nvPr/>
        </p:nvSpPr>
        <p:spPr>
          <a:xfrm>
            <a:off x="683568" y="2132856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/>
              <a:t>Kasım</a:t>
            </a:r>
          </a:p>
          <a:p>
            <a:pPr algn="just"/>
            <a:endParaRPr lang="tr-TR" sz="2800" b="1" dirty="0" smtClean="0"/>
          </a:p>
          <a:p>
            <a:pPr algn="just"/>
            <a:r>
              <a:rPr lang="tr-TR" sz="2800" dirty="0" smtClean="0"/>
              <a:t>Harita okuma becerisi</a:t>
            </a:r>
          </a:p>
          <a:p>
            <a:pPr algn="just"/>
            <a:r>
              <a:rPr lang="tr-TR" sz="2800" dirty="0" smtClean="0"/>
              <a:t>Görsel içerikli sorular</a:t>
            </a:r>
          </a:p>
          <a:p>
            <a:pPr algn="just"/>
            <a:r>
              <a:rPr lang="tr-TR" sz="2800" dirty="0" smtClean="0"/>
              <a:t>Dikkat ve yorum becerisi</a:t>
            </a:r>
          </a:p>
          <a:p>
            <a:pPr algn="just"/>
            <a:r>
              <a:rPr lang="tr-TR" sz="2800" dirty="0" smtClean="0"/>
              <a:t>Kavram bilgisi</a:t>
            </a:r>
          </a:p>
          <a:p>
            <a:pPr algn="just"/>
            <a:r>
              <a:rPr lang="tr-TR" sz="2800" dirty="0" smtClean="0"/>
              <a:t>Çıkarımda bulunma</a:t>
            </a:r>
          </a:p>
          <a:p>
            <a:pPr algn="just"/>
            <a:endParaRPr lang="tr-TR" sz="2800" dirty="0" smtClean="0"/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378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9D1BF9C1-9359-491F-8857-911D2A5579BC}"/>
              </a:ext>
            </a:extLst>
          </p:cNvPr>
          <p:cNvSpPr txBox="1"/>
          <p:nvPr/>
        </p:nvSpPr>
        <p:spPr>
          <a:xfrm>
            <a:off x="480582" y="105273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YAYINLANAN ÖRNEK SORULAR İÇİN UZMAN GÖRÜŞLERİ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92C2AFF1-B16A-4A50-94A6-8C29CE6ED29A}"/>
              </a:ext>
            </a:extLst>
          </p:cNvPr>
          <p:cNvSpPr txBox="1"/>
          <p:nvPr/>
        </p:nvSpPr>
        <p:spPr>
          <a:xfrm>
            <a:off x="683568" y="2132856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/>
              <a:t>Aralık</a:t>
            </a:r>
          </a:p>
          <a:p>
            <a:pPr algn="just"/>
            <a:endParaRPr lang="tr-TR" sz="2800" b="1" dirty="0" smtClean="0"/>
          </a:p>
          <a:p>
            <a:pPr algn="just"/>
            <a:r>
              <a:rPr lang="tr-TR" sz="2800" dirty="0" smtClean="0"/>
              <a:t>Soru metinleri MEB kitabından alınmış</a:t>
            </a:r>
          </a:p>
          <a:p>
            <a:pPr algn="just"/>
            <a:r>
              <a:rPr lang="tr-TR" sz="2800" dirty="0" smtClean="0"/>
              <a:t>Kavram bilgisi</a:t>
            </a:r>
          </a:p>
          <a:p>
            <a:pPr algn="just"/>
            <a:r>
              <a:rPr lang="tr-TR" sz="2800" dirty="0" smtClean="0"/>
              <a:t>Harita okuma becerisi</a:t>
            </a:r>
          </a:p>
          <a:p>
            <a:pPr algn="just"/>
            <a:r>
              <a:rPr lang="tr-TR" sz="2800" dirty="0" smtClean="0"/>
              <a:t>Dikkat ve yorum becerisi</a:t>
            </a:r>
          </a:p>
          <a:p>
            <a:pPr algn="just"/>
            <a:r>
              <a:rPr lang="tr-TR" sz="2800" dirty="0" smtClean="0"/>
              <a:t>Çıkarımda bulunma</a:t>
            </a:r>
          </a:p>
          <a:p>
            <a:pPr algn="just"/>
            <a:r>
              <a:rPr lang="tr-TR" sz="2800" dirty="0" smtClean="0"/>
              <a:t>Okuduğunu anlama becerisi</a:t>
            </a:r>
          </a:p>
          <a:p>
            <a:pPr algn="just"/>
            <a:endParaRPr lang="tr-TR" sz="2800" dirty="0" smtClean="0"/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378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  <a:endParaRPr lang="tr-T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9D1BF9C1-9359-491F-8857-911D2A5579BC}"/>
              </a:ext>
            </a:extLst>
          </p:cNvPr>
          <p:cNvSpPr txBox="1"/>
          <p:nvPr/>
        </p:nvSpPr>
        <p:spPr>
          <a:xfrm>
            <a:off x="480582" y="105273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YAYINLANAN ÖRNEK SORULAR İÇİN UZMAN GÖRÜŞLERİ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92C2AFF1-B16A-4A50-94A6-8C29CE6ED29A}"/>
              </a:ext>
            </a:extLst>
          </p:cNvPr>
          <p:cNvSpPr txBox="1"/>
          <p:nvPr/>
        </p:nvSpPr>
        <p:spPr>
          <a:xfrm>
            <a:off x="683568" y="2132856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/>
              <a:t>Ocak</a:t>
            </a:r>
          </a:p>
          <a:p>
            <a:pPr algn="just"/>
            <a:endParaRPr lang="tr-TR" sz="2800" b="1" dirty="0" smtClean="0"/>
          </a:p>
          <a:p>
            <a:pPr algn="just"/>
            <a:r>
              <a:rPr lang="tr-TR" sz="2800" dirty="0" smtClean="0"/>
              <a:t>Soru metinleri MEB kitabından alınmış</a:t>
            </a:r>
          </a:p>
          <a:p>
            <a:pPr algn="just"/>
            <a:r>
              <a:rPr lang="tr-TR" sz="2800" dirty="0" smtClean="0"/>
              <a:t>Kavram bilgisi</a:t>
            </a:r>
          </a:p>
          <a:p>
            <a:pPr algn="just"/>
            <a:r>
              <a:rPr lang="tr-TR" sz="2800" dirty="0" smtClean="0"/>
              <a:t>Çıkarımda bulunma</a:t>
            </a:r>
          </a:p>
          <a:p>
            <a:pPr algn="just"/>
            <a:r>
              <a:rPr lang="tr-TR" sz="2800" dirty="0" smtClean="0"/>
              <a:t>Dikkat ve yorum becerisi</a:t>
            </a:r>
          </a:p>
          <a:p>
            <a:pPr algn="just"/>
            <a:r>
              <a:rPr lang="tr-TR" sz="2800" dirty="0" smtClean="0"/>
              <a:t>Okuduğunu anlama becerisi</a:t>
            </a:r>
          </a:p>
          <a:p>
            <a:pPr algn="just"/>
            <a:endParaRPr lang="tr-TR" sz="2800" dirty="0" smtClean="0"/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3786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95D9E35-5563-4011-8C85-203BD8497D8C}"/>
              </a:ext>
            </a:extLst>
          </p:cNvPr>
          <p:cNvSpPr txBox="1"/>
          <p:nvPr/>
        </p:nvSpPr>
        <p:spPr>
          <a:xfrm>
            <a:off x="480582" y="10517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EKİM AYI </a:t>
            </a:r>
            <a:r>
              <a:rPr lang="tr-TR" sz="2400" b="1" dirty="0" smtClean="0">
                <a:solidFill>
                  <a:srgbClr val="FF0000"/>
                </a:solidFill>
              </a:rPr>
              <a:t>ÖRNEK SORU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pic>
        <p:nvPicPr>
          <p:cNvPr id="15362" name="Picture 2" descr="C:\Users\Exper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4249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Metin kutusu"/>
          <p:cNvSpPr txBox="1"/>
          <p:nvPr/>
        </p:nvSpPr>
        <p:spPr>
          <a:xfrm>
            <a:off x="827584" y="5301208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SORUYU ÇÖZMEK İÇİN GEREKEN BECERİLER</a:t>
            </a:r>
          </a:p>
          <a:p>
            <a:r>
              <a:rPr lang="tr-TR" dirty="0" smtClean="0"/>
              <a:t>Kavram bilgisi</a:t>
            </a:r>
          </a:p>
          <a:p>
            <a:r>
              <a:rPr lang="tr-TR" dirty="0" smtClean="0"/>
              <a:t>Çıkarımda bulunma</a:t>
            </a:r>
          </a:p>
          <a:p>
            <a:r>
              <a:rPr lang="tr-TR" dirty="0" smtClean="0"/>
              <a:t>Anlama ve yorumlama</a:t>
            </a:r>
            <a:endParaRPr lang="tr-TR" dirty="0"/>
          </a:p>
        </p:txBody>
      </p:sp>
      <p:cxnSp>
        <p:nvCxnSpPr>
          <p:cNvPr id="17" name="16 Düz Bağlayıcı"/>
          <p:cNvCxnSpPr/>
          <p:nvPr/>
        </p:nvCxnSpPr>
        <p:spPr>
          <a:xfrm>
            <a:off x="6444208" y="2924944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Bağlayıcı"/>
          <p:cNvCxnSpPr/>
          <p:nvPr/>
        </p:nvCxnSpPr>
        <p:spPr>
          <a:xfrm>
            <a:off x="2627784" y="3140968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Bağlayıcı"/>
          <p:cNvCxnSpPr/>
          <p:nvPr/>
        </p:nvCxnSpPr>
        <p:spPr>
          <a:xfrm>
            <a:off x="1403648" y="3429000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9"/>
          <p:cNvSpPr/>
          <p:nvPr/>
        </p:nvSpPr>
        <p:spPr>
          <a:xfrm>
            <a:off x="827584" y="4869160"/>
            <a:ext cx="216024" cy="360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6" name="25 Düz Bağlayıcı"/>
          <p:cNvCxnSpPr/>
          <p:nvPr/>
        </p:nvCxnSpPr>
        <p:spPr>
          <a:xfrm>
            <a:off x="3203848" y="5085184"/>
            <a:ext cx="1008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TEMP.kelkit24.017\Desktop\Adsı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7745413" cy="104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679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03071" y="12773"/>
            <a:ext cx="90519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TC İNKILAP TARİHİ VE ATATÜRKÇÜLÜK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1911" y="6046650"/>
            <a:ext cx="2300178" cy="76672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295D9E35-5563-4011-8C85-203BD8497D8C}"/>
              </a:ext>
            </a:extLst>
          </p:cNvPr>
          <p:cNvSpPr txBox="1"/>
          <p:nvPr/>
        </p:nvSpPr>
        <p:spPr>
          <a:xfrm>
            <a:off x="480582" y="10517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EKİM AYI </a:t>
            </a:r>
            <a:r>
              <a:rPr lang="tr-TR" sz="2400" b="1" dirty="0" smtClean="0">
                <a:solidFill>
                  <a:srgbClr val="FF0000"/>
                </a:solidFill>
              </a:rPr>
              <a:t>SORU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C59594A-141E-474A-8C78-93B5412428F0}"/>
              </a:ext>
            </a:extLst>
          </p:cNvPr>
          <p:cNvSpPr txBox="1"/>
          <p:nvPr/>
        </p:nvSpPr>
        <p:spPr>
          <a:xfrm>
            <a:off x="683568" y="21328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dirty="0"/>
          </a:p>
        </p:txBody>
      </p:sp>
      <p:pic>
        <p:nvPicPr>
          <p:cNvPr id="16386" name="Picture 2" descr="C:\Users\Exper\Desktop\Adsı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4709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Metin kutusu"/>
          <p:cNvSpPr txBox="1"/>
          <p:nvPr/>
        </p:nvSpPr>
        <p:spPr>
          <a:xfrm>
            <a:off x="827584" y="544522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SORUYU ÇÖZMEK İÇİN GEREKEN BECERİLER</a:t>
            </a:r>
          </a:p>
          <a:p>
            <a:r>
              <a:rPr lang="tr-TR" dirty="0" smtClean="0"/>
              <a:t>Çıkarımda bulunma</a:t>
            </a:r>
          </a:p>
          <a:p>
            <a:r>
              <a:rPr lang="tr-TR" dirty="0" smtClean="0"/>
              <a:t>Anlama ve yorumlama</a:t>
            </a:r>
            <a:endParaRPr lang="tr-TR" dirty="0"/>
          </a:p>
        </p:txBody>
      </p:sp>
      <p:sp>
        <p:nvSpPr>
          <p:cNvPr id="11" name="Oval 9"/>
          <p:cNvSpPr/>
          <p:nvPr/>
        </p:nvSpPr>
        <p:spPr>
          <a:xfrm>
            <a:off x="755576" y="4653136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C:\Users\TEMP.kelkit24.017\Desktop\Adsı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8274096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871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413</TotalTime>
  <Words>517</Words>
  <Application>Microsoft Office PowerPoint</Application>
  <PresentationFormat>Ekran Gösterisi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kelkit</cp:lastModifiedBy>
  <cp:revision>65</cp:revision>
  <dcterms:created xsi:type="dcterms:W3CDTF">2019-02-11T10:53:54Z</dcterms:created>
  <dcterms:modified xsi:type="dcterms:W3CDTF">2019-02-21T12:03:24Z</dcterms:modified>
</cp:coreProperties>
</file>