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6" r:id="rId12"/>
    <p:sldId id="298" r:id="rId13"/>
    <p:sldId id="291" r:id="rId14"/>
    <p:sldId id="299" r:id="rId15"/>
    <p:sldId id="292" r:id="rId16"/>
    <p:sldId id="297" r:id="rId17"/>
    <p:sldId id="289" r:id="rId18"/>
    <p:sldId id="290" r:id="rId19"/>
    <p:sldId id="266" r:id="rId20"/>
    <p:sldId id="278" r:id="rId21"/>
    <p:sldId id="279" r:id="rId22"/>
    <p:sldId id="280" r:id="rId23"/>
    <p:sldId id="270" r:id="rId24"/>
    <p:sldId id="281" r:id="rId25"/>
    <p:sldId id="282" r:id="rId26"/>
    <p:sldId id="283" r:id="rId27"/>
    <p:sldId id="284" r:id="rId28"/>
    <p:sldId id="285" r:id="rId29"/>
    <p:sldId id="288" r:id="rId30"/>
    <p:sldId id="295" r:id="rId31"/>
    <p:sldId id="269" r:id="rId32"/>
    <p:sldId id="286" r:id="rId33"/>
    <p:sldId id="268" r:id="rId34"/>
    <p:sldId id="287" r:id="rId35"/>
    <p:sldId id="293" r:id="rId36"/>
    <p:sldId id="294" r:id="rId37"/>
    <p:sldId id="271" r:id="rId38"/>
    <p:sldId id="272" r:id="rId39"/>
    <p:sldId id="273" r:id="rId40"/>
    <p:sldId id="274" r:id="rId41"/>
    <p:sldId id="275" r:id="rId42"/>
    <p:sldId id="276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660"/>
  </p:normalViewPr>
  <p:slideViewPr>
    <p:cSldViewPr>
      <p:cViewPr varScale="1">
        <p:scale>
          <a:sx n="66" d="100"/>
          <a:sy n="66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-36434" y="0"/>
            <a:ext cx="9180433" cy="35730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Akış Çizelgesi: İşlem 7"/>
          <p:cNvSpPr/>
          <p:nvPr userDrawn="1"/>
        </p:nvSpPr>
        <p:spPr>
          <a:xfrm>
            <a:off x="-36434" y="3573016"/>
            <a:ext cx="9180433" cy="1368152"/>
          </a:xfrm>
          <a:prstGeom prst="flowChartProcess">
            <a:avLst/>
          </a:prstGeom>
          <a:gradFill flip="none" rotWithShape="1">
            <a:gsLst>
              <a:gs pos="10000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9"/>
          <a:stretch/>
        </p:blipFill>
        <p:spPr>
          <a:xfrm>
            <a:off x="3170904" y="116632"/>
            <a:ext cx="3419866" cy="3456384"/>
          </a:xfrm>
          <a:prstGeom prst="rect">
            <a:avLst/>
          </a:prstGeom>
        </p:spPr>
      </p:pic>
      <p:sp>
        <p:nvSpPr>
          <p:cNvPr id="11" name="Akış Çizelgesi: İşlem 10"/>
          <p:cNvSpPr/>
          <p:nvPr userDrawn="1"/>
        </p:nvSpPr>
        <p:spPr>
          <a:xfrm>
            <a:off x="0" y="4941168"/>
            <a:ext cx="9144000" cy="980728"/>
          </a:xfrm>
          <a:prstGeom prst="flowChartProcess">
            <a:avLst/>
          </a:prstGeom>
          <a:gradFill flip="none" rotWithShape="1">
            <a:gsLst>
              <a:gs pos="100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 userDrawn="1"/>
        </p:nvSpPr>
        <p:spPr>
          <a:xfrm>
            <a:off x="0" y="5921896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 userDrawn="1"/>
        </p:nvSpPr>
        <p:spPr>
          <a:xfrm>
            <a:off x="93155" y="5046813"/>
            <a:ext cx="89577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LGS BRANŞ ODAKLI SORU ANALİZLERİ</a:t>
            </a:r>
            <a:endParaRPr lang="tr-T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 userDrawn="1"/>
        </p:nvSpPr>
        <p:spPr>
          <a:xfrm>
            <a:off x="191894" y="3545722"/>
            <a:ext cx="4596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ERZİNCAN</a:t>
            </a:r>
            <a:endParaRPr lang="tr-T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Dikdörtgen 14"/>
          <p:cNvSpPr/>
          <p:nvPr userDrawn="1"/>
        </p:nvSpPr>
        <p:spPr>
          <a:xfrm>
            <a:off x="5028552" y="3717032"/>
            <a:ext cx="39088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 smtClean="0"/>
              <a:t>Ölçme Değerlendirme</a:t>
            </a:r>
          </a:p>
          <a:p>
            <a:pPr algn="ctr"/>
            <a:r>
              <a:rPr lang="tr-TR" sz="3200" b="1" dirty="0" smtClean="0"/>
              <a:t>Merkezi</a:t>
            </a:r>
            <a:endParaRPr lang="tr-TR" sz="3200" b="1" dirty="0"/>
          </a:p>
        </p:txBody>
      </p:sp>
      <p:cxnSp>
        <p:nvCxnSpPr>
          <p:cNvPr id="16" name="Düz Bağlayıcı 15"/>
          <p:cNvCxnSpPr/>
          <p:nvPr userDrawn="1"/>
        </p:nvCxnSpPr>
        <p:spPr>
          <a:xfrm>
            <a:off x="4880837" y="364502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C6581-A56D-4C57-B629-D7E611F9D110}" type="datetimeFigureOut">
              <a:rPr lang="tr-TR" smtClean="0"/>
              <a:pPr/>
              <a:t>20.2.2019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1403648" y="5934669"/>
            <a:ext cx="6624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FEN </a:t>
            </a:r>
            <a:r>
              <a:rPr lang="tr-T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BİLİMLERİ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6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C00000"/>
                </a:solidFill>
                <a:latin typeface="Constantia"/>
              </a:rPr>
              <a:t>PISA ALES TARZI SORULAR </a:t>
            </a:r>
            <a:br>
              <a:rPr lang="tr-TR" sz="8800" b="1" dirty="0">
                <a:solidFill>
                  <a:srgbClr val="C00000"/>
                </a:solidFill>
                <a:latin typeface="Constantia"/>
              </a:rPr>
            </a:br>
            <a:endParaRPr lang="tr-TR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48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0" t="18407" r="25865" b="6935"/>
          <a:stretch/>
        </p:blipFill>
        <p:spPr bwMode="auto">
          <a:xfrm>
            <a:off x="0" y="35732"/>
            <a:ext cx="9648056" cy="68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99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28" t="16283" r="25468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945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FF0000"/>
                </a:solidFill>
                <a:latin typeface="Constantia"/>
              </a:rPr>
              <a:t>ANALİTİK DÜŞÜNME VE YORUMLAMA </a:t>
            </a:r>
            <a:br>
              <a:rPr lang="tr-TR" sz="8800" b="1" dirty="0">
                <a:solidFill>
                  <a:srgbClr val="FF0000"/>
                </a:solidFill>
                <a:latin typeface="Constantia"/>
              </a:rPr>
            </a:br>
            <a:endParaRPr lang="tr-TR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98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1" t="16866" r="29685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70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03728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6" t="16283" r="9101" b="54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442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1" t="16658" r="17359" b="128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083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FF0000"/>
                </a:solidFill>
                <a:latin typeface="Constantia"/>
              </a:rPr>
              <a:t>GRAFİK VE TABLO OKUMA </a:t>
            </a:r>
            <a:r>
              <a:rPr lang="tr-TR" sz="8800" dirty="0">
                <a:solidFill>
                  <a:srgbClr val="FF0000"/>
                </a:solidFill>
                <a:latin typeface="Constantia"/>
              </a:rPr>
              <a:t/>
            </a:r>
            <a:br>
              <a:rPr lang="tr-TR" sz="8800" dirty="0">
                <a:solidFill>
                  <a:srgbClr val="FF0000"/>
                </a:solidFill>
                <a:latin typeface="Constantia"/>
              </a:rPr>
            </a:br>
            <a:endParaRPr lang="tr-T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19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49" t="17127" r="17889" b="86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02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6048672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C00000"/>
                </a:solidFill>
                <a:latin typeface="Constantia"/>
              </a:rPr>
              <a:t>DENEY ETKİNLİK TEMELLİ SORULAR </a:t>
            </a:r>
            <a:r>
              <a:rPr lang="tr-TR" sz="88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8800" dirty="0">
                <a:solidFill>
                  <a:srgbClr val="C00000"/>
                </a:solidFill>
                <a:latin typeface="Constantia"/>
              </a:rPr>
            </a:br>
            <a:endParaRPr lang="tr-TR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6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26469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ÖĞRENCİLERDE ARANAN ÖZELLİKLER</a:t>
            </a:r>
          </a:p>
        </p:txBody>
      </p:sp>
    </p:spTree>
    <p:extLst>
      <p:ext uri="{BB962C8B-B14F-4D97-AF65-F5344CB8AC3E}">
        <p14:creationId xmlns:p14="http://schemas.microsoft.com/office/powerpoint/2010/main" xmlns="" val="391104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34" t="18845" r="27213" b="53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528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7" t="17856" r="25679" b="57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751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5" t="16746" r="25569" b="56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599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827825"/>
            <a:ext cx="8305800" cy="6037280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9800" b="1" dirty="0">
                <a:solidFill>
                  <a:srgbClr val="C00000"/>
                </a:solidFill>
                <a:latin typeface="Constantia"/>
              </a:rPr>
              <a:t>GÜNLÜK HAYAT İÇERİKLİ SORULAR </a:t>
            </a:r>
            <a:r>
              <a:rPr lang="tr-TR" sz="5400" dirty="0">
                <a:latin typeface="Constantia"/>
              </a:rPr>
              <a:t/>
            </a:r>
            <a:br>
              <a:rPr lang="tr-TR" sz="5400" dirty="0">
                <a:latin typeface="Constantia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3516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" t="16856" r="9420" b="47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108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58" t="17063" r="3284" b="99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90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8" t="16477" r="17255" b="62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46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4" t="17641" r="8871" b="53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3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037280"/>
          </a:xfrm>
        </p:spPr>
        <p:txBody>
          <a:bodyPr>
            <a:normAutofit/>
          </a:bodyPr>
          <a:lstStyle/>
          <a:p>
            <a:r>
              <a:rPr lang="tr-TR" sz="8000" b="1" dirty="0" smtClean="0">
                <a:solidFill>
                  <a:srgbClr val="C00000"/>
                </a:solidFill>
              </a:rPr>
              <a:t>BİLİMSEL ARAŞTIRMA BASAMAĞI İÇERİKLİ SORULAR</a:t>
            </a:r>
            <a:endParaRPr lang="tr-TR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92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2" t="16477" r="9084" b="624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99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250705"/>
          </a:xfrm>
        </p:spPr>
        <p:txBody>
          <a:bodyPr>
            <a:normAutofit/>
          </a:bodyPr>
          <a:lstStyle/>
          <a:p>
            <a:r>
              <a:rPr lang="tr-TR" sz="8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800" dirty="0">
                <a:solidFill>
                  <a:srgbClr val="000000"/>
                </a:solidFill>
                <a:latin typeface="Constantia"/>
              </a:rPr>
            </a:br>
            <a:r>
              <a:rPr lang="tr-TR" sz="800" dirty="0">
                <a:latin typeface="Constantia"/>
              </a:rPr>
              <a:t/>
            </a:r>
            <a:br>
              <a:rPr lang="tr-TR" sz="800" dirty="0">
                <a:latin typeface="Constantia"/>
              </a:rPr>
            </a:br>
            <a:r>
              <a:rPr lang="tr-TR" sz="9800" b="1" dirty="0">
                <a:solidFill>
                  <a:srgbClr val="FF0000"/>
                </a:solidFill>
                <a:latin typeface="Constantia"/>
              </a:rPr>
              <a:t>BİLGİ HAKİMİYETİ </a:t>
            </a:r>
            <a:r>
              <a:rPr lang="tr-TR" sz="9800" dirty="0">
                <a:latin typeface="Constantia"/>
              </a:rPr>
              <a:t/>
            </a:r>
            <a:br>
              <a:rPr lang="tr-TR" sz="9800" dirty="0">
                <a:latin typeface="Constantia"/>
              </a:rPr>
            </a:br>
            <a:endParaRPr lang="tr-TR" sz="9800" dirty="0"/>
          </a:p>
        </p:txBody>
      </p:sp>
    </p:spTree>
    <p:extLst>
      <p:ext uri="{BB962C8B-B14F-4D97-AF65-F5344CB8AC3E}">
        <p14:creationId xmlns:p14="http://schemas.microsoft.com/office/powerpoint/2010/main" xmlns="" val="4113965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0" t="18407" r="25865" b="6935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997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900" b="1" dirty="0">
                <a:solidFill>
                  <a:srgbClr val="C00000"/>
                </a:solidFill>
                <a:latin typeface="Constantia"/>
              </a:rPr>
              <a:t>YAKIN ANLAMLI ŞIKLARA SAHİP SORULAR </a:t>
            </a:r>
            <a:r>
              <a:rPr lang="tr-TR" sz="98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9800" dirty="0">
                <a:solidFill>
                  <a:srgbClr val="C00000"/>
                </a:solidFill>
                <a:latin typeface="Constantia"/>
              </a:rPr>
            </a:br>
            <a:endParaRPr lang="tr-TR" sz="9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0" t="17613" r="9307" b="6251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082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04088"/>
            <a:ext cx="8367464" cy="6153912"/>
          </a:xfrm>
        </p:spPr>
        <p:txBody>
          <a:bodyPr>
            <a:noAutofit/>
          </a:bodyPr>
          <a:lstStyle/>
          <a:p>
            <a:r>
              <a:rPr lang="tr-TR" sz="72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7200" dirty="0">
                <a:solidFill>
                  <a:srgbClr val="C00000"/>
                </a:solidFill>
                <a:latin typeface="Constantia"/>
              </a:rPr>
            </a:br>
            <a:r>
              <a:rPr lang="tr-TR" sz="72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7200" dirty="0">
                <a:solidFill>
                  <a:srgbClr val="C00000"/>
                </a:solidFill>
                <a:latin typeface="Constantia"/>
              </a:rPr>
            </a:br>
            <a:r>
              <a:rPr lang="tr-TR" sz="6600" b="1" dirty="0">
                <a:solidFill>
                  <a:srgbClr val="C00000"/>
                </a:solidFill>
                <a:latin typeface="Constantia"/>
              </a:rPr>
              <a:t>GÜNÜMÜZ POPÜLER TEKNOLOJİSİ İÇERİKLİ SORULAR </a:t>
            </a:r>
            <a:br>
              <a:rPr lang="tr-TR" sz="6600" b="1" dirty="0">
                <a:solidFill>
                  <a:srgbClr val="C00000"/>
                </a:solidFill>
                <a:latin typeface="Constantia"/>
              </a:rPr>
            </a:br>
            <a:endParaRPr lang="tr-TR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7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8" t="17778" r="25594" b="51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919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C00000"/>
                </a:solidFill>
              </a:rPr>
              <a:t>TOPLUMSAL SORUNLAR İÇERİKLİ SORULAR</a:t>
            </a:r>
            <a:endParaRPr lang="tr-TR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35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Autofit/>
          </a:bodyPr>
          <a:lstStyle/>
          <a:p>
            <a:r>
              <a:rPr lang="tr-TR" sz="72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7200" dirty="0">
                <a:solidFill>
                  <a:srgbClr val="000000"/>
                </a:solidFill>
                <a:latin typeface="Constantia"/>
              </a:rPr>
            </a:br>
            <a:r>
              <a:rPr lang="tr-TR" sz="7200" dirty="0">
                <a:latin typeface="Constantia"/>
              </a:rPr>
              <a:t/>
            </a:r>
            <a:br>
              <a:rPr lang="tr-TR" sz="7200" dirty="0">
                <a:latin typeface="Constantia"/>
              </a:rPr>
            </a:br>
            <a:r>
              <a:rPr lang="tr-TR" sz="7200" b="1" dirty="0">
                <a:solidFill>
                  <a:srgbClr val="C00000"/>
                </a:solidFill>
                <a:latin typeface="Constantia"/>
              </a:rPr>
              <a:t>TOPLUMSAL HAYATTAKİ SORUNLARI İÇEREN SORULAR </a:t>
            </a:r>
            <a:br>
              <a:rPr lang="tr-TR" sz="7200" b="1" dirty="0">
                <a:solidFill>
                  <a:srgbClr val="C00000"/>
                </a:solidFill>
                <a:latin typeface="Constantia"/>
              </a:rPr>
            </a:br>
            <a:endParaRPr lang="tr-TR" sz="72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7" t="16803" r="2057" b="819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918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/>
          <a:lstStyle/>
          <a:p>
            <a:r>
              <a:rPr lang="tr-TR" sz="1050" dirty="0">
                <a:solidFill>
                  <a:srgbClr val="000000"/>
                </a:solidFill>
                <a:latin typeface="Arial"/>
              </a:rPr>
              <a:t/>
            </a:r>
            <a:br>
              <a:rPr lang="tr-TR" sz="1050" dirty="0">
                <a:solidFill>
                  <a:srgbClr val="000000"/>
                </a:solidFill>
                <a:latin typeface="Arial"/>
              </a:rPr>
            </a:br>
            <a:r>
              <a:rPr lang="tr-TR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SORULAR ÇÖZÜLÜRKEN NELERE DİKKAT EDİLMELİ </a:t>
            </a:r>
            <a:endParaRPr lang="tr-TR" sz="8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1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5893264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900" b="1" dirty="0">
                <a:solidFill>
                  <a:srgbClr val="C00000"/>
                </a:solidFill>
                <a:latin typeface="Constantia"/>
              </a:rPr>
              <a:t>UZUN SORULARDA KÜÇÜK NOTLAR ALINMALI </a:t>
            </a:r>
            <a:br>
              <a:rPr lang="tr-TR" sz="8900" b="1" dirty="0">
                <a:solidFill>
                  <a:srgbClr val="C00000"/>
                </a:solidFill>
                <a:latin typeface="Constantia"/>
              </a:rPr>
            </a:br>
            <a:endParaRPr lang="tr-TR" sz="8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60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C00000"/>
                </a:solidFill>
                <a:latin typeface="Constantia"/>
              </a:rPr>
              <a:t>SORULAR </a:t>
            </a:r>
            <a:r>
              <a:rPr lang="tr-TR" sz="8800" b="1" dirty="0" smtClean="0">
                <a:solidFill>
                  <a:srgbClr val="C00000"/>
                </a:solidFill>
                <a:latin typeface="Constantia"/>
              </a:rPr>
              <a:t>KÜÇÜMSENME-MELİ </a:t>
            </a:r>
            <a:r>
              <a:rPr lang="tr-TR" sz="8800" b="1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8800" b="1" dirty="0">
                <a:solidFill>
                  <a:srgbClr val="C00000"/>
                </a:solidFill>
                <a:latin typeface="Constantia"/>
              </a:rPr>
            </a:br>
            <a:endParaRPr lang="tr-TR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96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0"/>
            <a:ext cx="8305800" cy="5821256"/>
          </a:xfrm>
        </p:spPr>
        <p:txBody>
          <a:bodyPr>
            <a:norm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9800" b="1" dirty="0">
                <a:solidFill>
                  <a:srgbClr val="FF0000"/>
                </a:solidFill>
                <a:latin typeface="Constantia"/>
              </a:rPr>
              <a:t>MUHAKEME YETENEĞİ </a:t>
            </a:r>
            <a:r>
              <a:rPr lang="tr-TR" sz="5400" b="1" dirty="0">
                <a:solidFill>
                  <a:srgbClr val="FF0000"/>
                </a:solidFill>
                <a:latin typeface="Constantia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Constantia"/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6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C00000"/>
                </a:solidFill>
                <a:latin typeface="Constantia"/>
              </a:rPr>
              <a:t>ŞIKLARIN HEPSİ OKUNMALI </a:t>
            </a:r>
            <a:r>
              <a:rPr lang="tr-TR" sz="88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8800" dirty="0">
                <a:solidFill>
                  <a:srgbClr val="C00000"/>
                </a:solidFill>
                <a:latin typeface="Constantia"/>
              </a:rPr>
            </a:br>
            <a:endParaRPr lang="tr-TR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37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000" b="1" dirty="0">
                <a:solidFill>
                  <a:srgbClr val="C00000"/>
                </a:solidFill>
                <a:latin typeface="Constantia"/>
              </a:rPr>
              <a:t>KALEM KULLANILARAK GÖRSELLİK ARTIRILMALI </a:t>
            </a:r>
            <a:r>
              <a:rPr lang="tr-TR" sz="8000" dirty="0">
                <a:solidFill>
                  <a:srgbClr val="C00000"/>
                </a:solidFill>
                <a:latin typeface="Constantia"/>
              </a:rPr>
              <a:t/>
            </a:r>
            <a:br>
              <a:rPr lang="tr-TR" sz="8000" dirty="0">
                <a:solidFill>
                  <a:srgbClr val="C00000"/>
                </a:solidFill>
                <a:latin typeface="Constantia"/>
              </a:rPr>
            </a:br>
            <a:endParaRPr lang="tr-TR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15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935416" cy="27363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ush Script MT" panose="03060802040406070304" pitchFamily="66" charset="0"/>
              </a:rPr>
              <a:t>TEŞEKKÜRLER</a:t>
            </a:r>
            <a:endParaRPr lang="tr-TR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09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9600" b="1" dirty="0">
                <a:solidFill>
                  <a:srgbClr val="FF0000"/>
                </a:solidFill>
                <a:latin typeface="Constantia"/>
              </a:rPr>
              <a:t>ÇIKARIMDA BULUNMA </a:t>
            </a:r>
            <a:r>
              <a:rPr lang="tr-TR" sz="8800" b="1" dirty="0">
                <a:solidFill>
                  <a:srgbClr val="FF0000"/>
                </a:solidFill>
                <a:latin typeface="Constantia"/>
              </a:rPr>
              <a:t/>
            </a:r>
            <a:br>
              <a:rPr lang="tr-TR" sz="8800" b="1" dirty="0">
                <a:solidFill>
                  <a:srgbClr val="FF0000"/>
                </a:solidFill>
                <a:latin typeface="Constantia"/>
              </a:rPr>
            </a:br>
            <a:endParaRPr lang="tr-TR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92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65272"/>
          </a:xfrm>
        </p:spPr>
        <p:txBody>
          <a:bodyPr>
            <a:normAutofit fontScale="90000"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000" b="1" dirty="0">
                <a:solidFill>
                  <a:srgbClr val="FF0000"/>
                </a:solidFill>
                <a:latin typeface="Constantia"/>
              </a:rPr>
              <a:t>DENEYSEL DÜZENEK HAZIRLAMA VE SORGULAMA </a:t>
            </a:r>
            <a:br>
              <a:rPr lang="tr-TR" sz="8000" b="1" dirty="0">
                <a:solidFill>
                  <a:srgbClr val="FF0000"/>
                </a:solidFill>
                <a:latin typeface="Constantia"/>
              </a:rPr>
            </a:br>
            <a:endParaRPr lang="tr-T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63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FF0000"/>
                </a:solidFill>
                <a:latin typeface="Constantia"/>
              </a:rPr>
              <a:t>GRAFİK VE TABLO OKUMA </a:t>
            </a:r>
            <a:r>
              <a:rPr lang="tr-TR" sz="8800" dirty="0">
                <a:solidFill>
                  <a:srgbClr val="FF0000"/>
                </a:solidFill>
                <a:latin typeface="Constantia"/>
              </a:rPr>
              <a:t/>
            </a:r>
            <a:br>
              <a:rPr lang="tr-TR" sz="8800" dirty="0">
                <a:solidFill>
                  <a:srgbClr val="FF0000"/>
                </a:solidFill>
                <a:latin typeface="Constantia"/>
              </a:rPr>
            </a:br>
            <a:endParaRPr lang="tr-T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0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/>
          <a:lstStyle/>
          <a:p>
            <a:r>
              <a:rPr lang="tr-TR" sz="1000" dirty="0">
                <a:solidFill>
                  <a:srgbClr val="000000"/>
                </a:solidFill>
                <a:latin typeface="Constantia"/>
              </a:rPr>
              <a:t/>
            </a:r>
            <a:br>
              <a:rPr lang="tr-TR" sz="1000" dirty="0">
                <a:solidFill>
                  <a:srgbClr val="000000"/>
                </a:solidFill>
                <a:latin typeface="Constantia"/>
              </a:rPr>
            </a:br>
            <a:r>
              <a:rPr lang="tr-TR" sz="1000" dirty="0">
                <a:latin typeface="Constantia"/>
              </a:rPr>
              <a:t/>
            </a:r>
            <a:br>
              <a:rPr lang="tr-TR" sz="1000" dirty="0">
                <a:latin typeface="Constantia"/>
              </a:rPr>
            </a:br>
            <a:r>
              <a:rPr lang="tr-TR" sz="8800" b="1" dirty="0">
                <a:solidFill>
                  <a:srgbClr val="FF0000"/>
                </a:solidFill>
                <a:latin typeface="Constantia"/>
              </a:rPr>
              <a:t>ANALİTİK DÜŞÜNME VE YORUMLAMA </a:t>
            </a:r>
            <a:br>
              <a:rPr lang="tr-TR" sz="8800" b="1" dirty="0">
                <a:solidFill>
                  <a:srgbClr val="FF0000"/>
                </a:solidFill>
                <a:latin typeface="Constantia"/>
              </a:rPr>
            </a:br>
            <a:endParaRPr lang="tr-TR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99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/>
              </a:rPr>
              <a:t/>
            </a:r>
            <a:br>
              <a:rPr lang="tr-TR" sz="1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/>
              </a:rPr>
            </a:br>
            <a:r>
              <a:rPr lang="tr-TR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/>
              </a:rPr>
              <a:t>SORULARIN ÖZELL</a:t>
            </a:r>
            <a:r>
              <a:rPr lang="tr-TR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İ</a:t>
            </a:r>
            <a:r>
              <a:rPr lang="tr-TR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/>
              </a:rPr>
              <a:t>KLER</a:t>
            </a:r>
            <a:r>
              <a:rPr lang="tr-TR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İ </a:t>
            </a:r>
            <a:endParaRPr lang="tr-TR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60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244</TotalTime>
  <Words>15</Words>
  <Application>Microsoft Office PowerPoint</Application>
  <PresentationFormat>Ekran Gösterisi (4:3)</PresentationFormat>
  <Paragraphs>25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Akış</vt:lpstr>
      <vt:lpstr>Slayt 1</vt:lpstr>
      <vt:lpstr>ÖĞRENCİLERDE ARANAN ÖZELLİKLER</vt:lpstr>
      <vt:lpstr>  BİLGİ HAKİMİYETİ  </vt:lpstr>
      <vt:lpstr>  MUHAKEME YETENEĞİ  </vt:lpstr>
      <vt:lpstr>  ÇIKARIMDA BULUNMA  </vt:lpstr>
      <vt:lpstr>  DENEYSEL DÜZENEK HAZIRLAMA VE SORGULAMA  </vt:lpstr>
      <vt:lpstr>  GRAFİK VE TABLO OKUMA  </vt:lpstr>
      <vt:lpstr>  ANALİTİK DÜŞÜNME VE YORUMLAMA  </vt:lpstr>
      <vt:lpstr> SORULARIN ÖZELLİKLERİ </vt:lpstr>
      <vt:lpstr>  PISA ALES TARZI SORULAR  </vt:lpstr>
      <vt:lpstr>Slayt 11</vt:lpstr>
      <vt:lpstr>Slayt 12</vt:lpstr>
      <vt:lpstr>  ANALİTİK DÜŞÜNME VE YORUMLAMA  </vt:lpstr>
      <vt:lpstr>Slayt 14</vt:lpstr>
      <vt:lpstr>Slayt 15</vt:lpstr>
      <vt:lpstr>Slayt 16</vt:lpstr>
      <vt:lpstr>  GRAFİK VE TABLO OKUMA  </vt:lpstr>
      <vt:lpstr>Slayt 18</vt:lpstr>
      <vt:lpstr>  DENEY ETKİNLİK TEMELLİ SORULAR  </vt:lpstr>
      <vt:lpstr>Slayt 20</vt:lpstr>
      <vt:lpstr>Slayt 21</vt:lpstr>
      <vt:lpstr>Slayt 22</vt:lpstr>
      <vt:lpstr>  GÜNLÜK HAYAT İÇERİKLİ SORULAR  </vt:lpstr>
      <vt:lpstr>Slayt 24</vt:lpstr>
      <vt:lpstr>Slayt 25</vt:lpstr>
      <vt:lpstr>Slayt 26</vt:lpstr>
      <vt:lpstr>Slayt 27</vt:lpstr>
      <vt:lpstr>BİLİMSEL ARAŞTIRMA BASAMAĞI İÇERİKLİ SORULAR</vt:lpstr>
      <vt:lpstr>Slayt 29</vt:lpstr>
      <vt:lpstr>Slayt 30</vt:lpstr>
      <vt:lpstr>  YAKIN ANLAMLI ŞIKLARA SAHİP SORULAR  </vt:lpstr>
      <vt:lpstr>Slayt 32</vt:lpstr>
      <vt:lpstr>  GÜNÜMÜZ POPÜLER TEKNOLOJİSİ İÇERİKLİ SORULAR  </vt:lpstr>
      <vt:lpstr>Slayt 34</vt:lpstr>
      <vt:lpstr>TOPLUMSAL SORUNLAR İÇERİKLİ SORULAR</vt:lpstr>
      <vt:lpstr>  TOPLUMSAL HAYATTAKİ SORUNLARI İÇEREN SORULAR  </vt:lpstr>
      <vt:lpstr> SORULAR ÇÖZÜLÜRKEN NELERE DİKKAT EDİLMELİ </vt:lpstr>
      <vt:lpstr>  UZUN SORULARDA KÜÇÜK NOTLAR ALINMALI  </vt:lpstr>
      <vt:lpstr>  SORULAR KÜÇÜMSENME-MELİ  </vt:lpstr>
      <vt:lpstr>  ŞIKLARIN HEPSİ OKUNMALI  </vt:lpstr>
      <vt:lpstr>  KALEM KULLANILARAK GÖRSELLİK ARTIRILMALI  </vt:lpstr>
      <vt:lpstr>TEŞEKKÜRLER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FATMA-PC</cp:lastModifiedBy>
  <cp:revision>27</cp:revision>
  <dcterms:created xsi:type="dcterms:W3CDTF">2019-02-11T10:53:54Z</dcterms:created>
  <dcterms:modified xsi:type="dcterms:W3CDTF">2019-02-20T12:49:33Z</dcterms:modified>
</cp:coreProperties>
</file>