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335" r:id="rId2"/>
    <p:sldId id="344" r:id="rId3"/>
    <p:sldId id="337" r:id="rId4"/>
    <p:sldId id="338" r:id="rId5"/>
    <p:sldId id="264" r:id="rId6"/>
    <p:sldId id="334" r:id="rId7"/>
    <p:sldId id="286" r:id="rId8"/>
    <p:sldId id="287" r:id="rId9"/>
    <p:sldId id="288" r:id="rId10"/>
    <p:sldId id="289" r:id="rId11"/>
    <p:sldId id="291" r:id="rId12"/>
    <p:sldId id="318" r:id="rId13"/>
    <p:sldId id="319" r:id="rId14"/>
    <p:sldId id="340" r:id="rId15"/>
    <p:sldId id="294" r:id="rId16"/>
    <p:sldId id="320" r:id="rId17"/>
    <p:sldId id="321" r:id="rId18"/>
    <p:sldId id="329" r:id="rId19"/>
    <p:sldId id="322" r:id="rId20"/>
    <p:sldId id="323" r:id="rId21"/>
    <p:sldId id="303" r:id="rId22"/>
    <p:sldId id="341" r:id="rId23"/>
    <p:sldId id="348" r:id="rId24"/>
    <p:sldId id="342" r:id="rId25"/>
    <p:sldId id="343" r:id="rId26"/>
    <p:sldId id="339" r:id="rId27"/>
    <p:sldId id="350" r:id="rId28"/>
    <p:sldId id="351" r:id="rId29"/>
    <p:sldId id="349" r:id="rId30"/>
    <p:sldId id="310" r:id="rId31"/>
    <p:sldId id="305" r:id="rId32"/>
    <p:sldId id="330" r:id="rId33"/>
    <p:sldId id="306" r:id="rId34"/>
    <p:sldId id="316" r:id="rId35"/>
    <p:sldId id="308" r:id="rId36"/>
    <p:sldId id="345" r:id="rId37"/>
    <p:sldId id="346" r:id="rId38"/>
    <p:sldId id="347" r:id="rId39"/>
    <p:sldId id="309" r:id="rId40"/>
    <p:sldId id="313" r:id="rId41"/>
    <p:sldId id="314" r:id="rId42"/>
    <p:sldId id="331" r:id="rId43"/>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50" autoAdjust="0"/>
    <p:restoredTop sz="94660"/>
  </p:normalViewPr>
  <p:slideViewPr>
    <p:cSldViewPr snapToGrid="0">
      <p:cViewPr>
        <p:scale>
          <a:sx n="66" d="100"/>
          <a:sy n="66" d="100"/>
        </p:scale>
        <p:origin x="-1194"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8A34DA-CE30-4B06-BDE1-2A2DD2140F7C}" type="doc">
      <dgm:prSet loTypeId="urn:microsoft.com/office/officeart/2005/8/layout/cycle8" loCatId="cycle" qsTypeId="urn:microsoft.com/office/officeart/2005/8/quickstyle/3d2" qsCatId="3D" csTypeId="urn:microsoft.com/office/officeart/2005/8/colors/colorful4" csCatId="colorful" phldr="1"/>
      <dgm:spPr/>
    </dgm:pt>
    <dgm:pt modelId="{84FD1BDD-E2E4-4EC8-9835-2F5DEC554E94}">
      <dgm:prSet phldrT="[Metin]"/>
      <dgm:spPr>
        <a:solidFill>
          <a:srgbClr val="FF0000"/>
        </a:solidFill>
      </dgm:spPr>
      <dgm:t>
        <a:bodyPr/>
        <a:lstStyle/>
        <a:p>
          <a:r>
            <a:rPr lang="tr-TR" dirty="0"/>
            <a:t>Geri Bildirim</a:t>
          </a:r>
        </a:p>
      </dgm:t>
    </dgm:pt>
    <dgm:pt modelId="{3E642A90-6DFA-40EB-9C4C-A0EB7F6B378E}" type="parTrans" cxnId="{36849DAD-9781-415B-BD00-075492FC281A}">
      <dgm:prSet/>
      <dgm:spPr/>
      <dgm:t>
        <a:bodyPr/>
        <a:lstStyle/>
        <a:p>
          <a:endParaRPr lang="tr-TR"/>
        </a:p>
      </dgm:t>
    </dgm:pt>
    <dgm:pt modelId="{B9139B97-20BD-4BE9-921C-0AEFAECAFDD6}" type="sibTrans" cxnId="{36849DAD-9781-415B-BD00-075492FC281A}">
      <dgm:prSet/>
      <dgm:spPr/>
      <dgm:t>
        <a:bodyPr/>
        <a:lstStyle/>
        <a:p>
          <a:endParaRPr lang="tr-TR"/>
        </a:p>
      </dgm:t>
    </dgm:pt>
    <dgm:pt modelId="{D23B23A1-77D8-4403-AA72-4FCD6F9BD6DC}">
      <dgm:prSet phldrT="[Metin]"/>
      <dgm:spPr/>
      <dgm:t>
        <a:bodyPr/>
        <a:lstStyle/>
        <a:p>
          <a:r>
            <a:rPr lang="tr-TR" dirty="0"/>
            <a:t>Raporlama Süreci/ Telafi ve Destekleme</a:t>
          </a:r>
        </a:p>
      </dgm:t>
    </dgm:pt>
    <dgm:pt modelId="{D435AD29-439E-44CE-B4F1-C147682208D8}" type="parTrans" cxnId="{39479117-6D45-4EAC-A6C1-1581EEF561F6}">
      <dgm:prSet/>
      <dgm:spPr/>
      <dgm:t>
        <a:bodyPr/>
        <a:lstStyle/>
        <a:p>
          <a:endParaRPr lang="tr-TR"/>
        </a:p>
      </dgm:t>
    </dgm:pt>
    <dgm:pt modelId="{765642BA-CD00-4701-9507-2CEB48B50F8C}" type="sibTrans" cxnId="{39479117-6D45-4EAC-A6C1-1581EEF561F6}">
      <dgm:prSet/>
      <dgm:spPr/>
      <dgm:t>
        <a:bodyPr/>
        <a:lstStyle/>
        <a:p>
          <a:endParaRPr lang="tr-TR"/>
        </a:p>
      </dgm:t>
    </dgm:pt>
    <dgm:pt modelId="{953F456A-C5F7-41E3-9213-660AADAB1876}">
      <dgm:prSet phldrT="[Metin]"/>
      <dgm:spPr/>
      <dgm:t>
        <a:bodyPr/>
        <a:lstStyle/>
        <a:p>
          <a:r>
            <a:rPr lang="tr-TR" dirty="0"/>
            <a:t>Öğrenme Eksikliklerinin tespit edilmesi</a:t>
          </a:r>
        </a:p>
      </dgm:t>
    </dgm:pt>
    <dgm:pt modelId="{1088056B-8666-4F00-B3CA-86AAB5DE6EB5}" type="parTrans" cxnId="{EAC565C3-DE30-458A-9946-3A4CF1862465}">
      <dgm:prSet/>
      <dgm:spPr/>
      <dgm:t>
        <a:bodyPr/>
        <a:lstStyle/>
        <a:p>
          <a:endParaRPr lang="tr-TR"/>
        </a:p>
      </dgm:t>
    </dgm:pt>
    <dgm:pt modelId="{57974E48-09D6-44A6-8865-EB5E451746D4}" type="sibTrans" cxnId="{EAC565C3-DE30-458A-9946-3A4CF1862465}">
      <dgm:prSet/>
      <dgm:spPr/>
      <dgm:t>
        <a:bodyPr/>
        <a:lstStyle/>
        <a:p>
          <a:endParaRPr lang="tr-TR"/>
        </a:p>
      </dgm:t>
    </dgm:pt>
    <dgm:pt modelId="{197834FA-9CC0-4EA1-8768-EBFBFDF2CCC3}" type="pres">
      <dgm:prSet presAssocID="{048A34DA-CE30-4B06-BDE1-2A2DD2140F7C}" presName="compositeShape" presStyleCnt="0">
        <dgm:presLayoutVars>
          <dgm:chMax val="7"/>
          <dgm:dir/>
          <dgm:resizeHandles val="exact"/>
        </dgm:presLayoutVars>
      </dgm:prSet>
      <dgm:spPr/>
    </dgm:pt>
    <dgm:pt modelId="{AE8D73AC-315D-4276-9A50-87F1AE8B550D}" type="pres">
      <dgm:prSet presAssocID="{048A34DA-CE30-4B06-BDE1-2A2DD2140F7C}" presName="wedge1" presStyleLbl="node1" presStyleIdx="0" presStyleCnt="3"/>
      <dgm:spPr/>
      <dgm:t>
        <a:bodyPr/>
        <a:lstStyle/>
        <a:p>
          <a:endParaRPr lang="tr-TR"/>
        </a:p>
      </dgm:t>
    </dgm:pt>
    <dgm:pt modelId="{7CB6BE42-A6A4-4FD1-AF7A-F51BA3FF4B20}" type="pres">
      <dgm:prSet presAssocID="{048A34DA-CE30-4B06-BDE1-2A2DD2140F7C}" presName="dummy1a" presStyleCnt="0"/>
      <dgm:spPr/>
    </dgm:pt>
    <dgm:pt modelId="{EF955D99-1550-44A2-8F25-BEC9C19F4E29}" type="pres">
      <dgm:prSet presAssocID="{048A34DA-CE30-4B06-BDE1-2A2DD2140F7C}" presName="dummy1b" presStyleCnt="0"/>
      <dgm:spPr/>
    </dgm:pt>
    <dgm:pt modelId="{7A12488D-E4BA-4D9A-8858-00B28D555AB5}" type="pres">
      <dgm:prSet presAssocID="{048A34DA-CE30-4B06-BDE1-2A2DD2140F7C}" presName="wedge1Tx" presStyleLbl="node1" presStyleIdx="0" presStyleCnt="3">
        <dgm:presLayoutVars>
          <dgm:chMax val="0"/>
          <dgm:chPref val="0"/>
          <dgm:bulletEnabled val="1"/>
        </dgm:presLayoutVars>
      </dgm:prSet>
      <dgm:spPr/>
      <dgm:t>
        <a:bodyPr/>
        <a:lstStyle/>
        <a:p>
          <a:endParaRPr lang="tr-TR"/>
        </a:p>
      </dgm:t>
    </dgm:pt>
    <dgm:pt modelId="{20739E57-6A7F-4463-BAAA-862A8C675161}" type="pres">
      <dgm:prSet presAssocID="{048A34DA-CE30-4B06-BDE1-2A2DD2140F7C}" presName="wedge2" presStyleLbl="node1" presStyleIdx="1" presStyleCnt="3"/>
      <dgm:spPr/>
      <dgm:t>
        <a:bodyPr/>
        <a:lstStyle/>
        <a:p>
          <a:endParaRPr lang="tr-TR"/>
        </a:p>
      </dgm:t>
    </dgm:pt>
    <dgm:pt modelId="{3ADAD930-E9EA-46D3-A842-191A8B9D811C}" type="pres">
      <dgm:prSet presAssocID="{048A34DA-CE30-4B06-BDE1-2A2DD2140F7C}" presName="dummy2a" presStyleCnt="0"/>
      <dgm:spPr/>
    </dgm:pt>
    <dgm:pt modelId="{4D58DB5A-E83F-4A48-A783-1B8B7CCA8510}" type="pres">
      <dgm:prSet presAssocID="{048A34DA-CE30-4B06-BDE1-2A2DD2140F7C}" presName="dummy2b" presStyleCnt="0"/>
      <dgm:spPr/>
    </dgm:pt>
    <dgm:pt modelId="{55373F10-1079-4086-AEBA-5DF07974AD3A}" type="pres">
      <dgm:prSet presAssocID="{048A34DA-CE30-4B06-BDE1-2A2DD2140F7C}" presName="wedge2Tx" presStyleLbl="node1" presStyleIdx="1" presStyleCnt="3">
        <dgm:presLayoutVars>
          <dgm:chMax val="0"/>
          <dgm:chPref val="0"/>
          <dgm:bulletEnabled val="1"/>
        </dgm:presLayoutVars>
      </dgm:prSet>
      <dgm:spPr/>
      <dgm:t>
        <a:bodyPr/>
        <a:lstStyle/>
        <a:p>
          <a:endParaRPr lang="tr-TR"/>
        </a:p>
      </dgm:t>
    </dgm:pt>
    <dgm:pt modelId="{485A92DB-D416-4FFB-A386-F05D0AC76D3B}" type="pres">
      <dgm:prSet presAssocID="{048A34DA-CE30-4B06-BDE1-2A2DD2140F7C}" presName="wedge3" presStyleLbl="node1" presStyleIdx="2" presStyleCnt="3"/>
      <dgm:spPr/>
      <dgm:t>
        <a:bodyPr/>
        <a:lstStyle/>
        <a:p>
          <a:endParaRPr lang="tr-TR"/>
        </a:p>
      </dgm:t>
    </dgm:pt>
    <dgm:pt modelId="{00991FCC-0165-495C-891A-EBB446DE2405}" type="pres">
      <dgm:prSet presAssocID="{048A34DA-CE30-4B06-BDE1-2A2DD2140F7C}" presName="dummy3a" presStyleCnt="0"/>
      <dgm:spPr/>
    </dgm:pt>
    <dgm:pt modelId="{EB1AE74E-79CA-4019-A0D0-011EA5336F06}" type="pres">
      <dgm:prSet presAssocID="{048A34DA-CE30-4B06-BDE1-2A2DD2140F7C}" presName="dummy3b" presStyleCnt="0"/>
      <dgm:spPr/>
    </dgm:pt>
    <dgm:pt modelId="{4EF36553-0336-48D2-A533-BA870189D3E3}" type="pres">
      <dgm:prSet presAssocID="{048A34DA-CE30-4B06-BDE1-2A2DD2140F7C}" presName="wedge3Tx" presStyleLbl="node1" presStyleIdx="2" presStyleCnt="3">
        <dgm:presLayoutVars>
          <dgm:chMax val="0"/>
          <dgm:chPref val="0"/>
          <dgm:bulletEnabled val="1"/>
        </dgm:presLayoutVars>
      </dgm:prSet>
      <dgm:spPr/>
      <dgm:t>
        <a:bodyPr/>
        <a:lstStyle/>
        <a:p>
          <a:endParaRPr lang="tr-TR"/>
        </a:p>
      </dgm:t>
    </dgm:pt>
    <dgm:pt modelId="{8A2229C2-86EB-4DB1-AFDD-4303FF35333A}" type="pres">
      <dgm:prSet presAssocID="{B9139B97-20BD-4BE9-921C-0AEFAECAFDD6}" presName="arrowWedge1" presStyleLbl="fgSibTrans2D1" presStyleIdx="0" presStyleCnt="3"/>
      <dgm:spPr>
        <a:solidFill>
          <a:srgbClr val="B4DFFF"/>
        </a:solidFill>
        <a:ln>
          <a:solidFill>
            <a:srgbClr val="4DC6E3"/>
          </a:solidFill>
        </a:ln>
      </dgm:spPr>
    </dgm:pt>
    <dgm:pt modelId="{1ECC64B1-F2CC-4106-856B-561BA0313342}" type="pres">
      <dgm:prSet presAssocID="{765642BA-CD00-4701-9507-2CEB48B50F8C}" presName="arrowWedge2" presStyleLbl="fgSibTrans2D1" presStyleIdx="1" presStyleCnt="3"/>
      <dgm:spPr>
        <a:solidFill>
          <a:srgbClr val="B4DFFF"/>
        </a:solidFill>
      </dgm:spPr>
    </dgm:pt>
    <dgm:pt modelId="{74E9E116-6662-4B74-A92F-554B66D647BB}" type="pres">
      <dgm:prSet presAssocID="{57974E48-09D6-44A6-8865-EB5E451746D4}" presName="arrowWedge3" presStyleLbl="fgSibTrans2D1" presStyleIdx="2" presStyleCnt="3"/>
      <dgm:spPr>
        <a:solidFill>
          <a:srgbClr val="B4DFFF"/>
        </a:solidFill>
      </dgm:spPr>
    </dgm:pt>
  </dgm:ptLst>
  <dgm:cxnLst>
    <dgm:cxn modelId="{83A7D72A-31FE-4FFC-B64B-D99ABF5F86E4}" type="presOf" srcId="{953F456A-C5F7-41E3-9213-660AADAB1876}" destId="{485A92DB-D416-4FFB-A386-F05D0AC76D3B}" srcOrd="0" destOrd="0" presId="urn:microsoft.com/office/officeart/2005/8/layout/cycle8"/>
    <dgm:cxn modelId="{6538C72F-2685-4B16-B6FF-742CAF335CCC}" type="presOf" srcId="{D23B23A1-77D8-4403-AA72-4FCD6F9BD6DC}" destId="{20739E57-6A7F-4463-BAAA-862A8C675161}" srcOrd="0" destOrd="0" presId="urn:microsoft.com/office/officeart/2005/8/layout/cycle8"/>
    <dgm:cxn modelId="{F89A2F8F-E770-402F-BD4C-5ECCFCD20233}" type="presOf" srcId="{953F456A-C5F7-41E3-9213-660AADAB1876}" destId="{4EF36553-0336-48D2-A533-BA870189D3E3}" srcOrd="1" destOrd="0" presId="urn:microsoft.com/office/officeart/2005/8/layout/cycle8"/>
    <dgm:cxn modelId="{9F867C61-06B2-4F77-9B2D-34A3A3D10519}" type="presOf" srcId="{84FD1BDD-E2E4-4EC8-9835-2F5DEC554E94}" destId="{AE8D73AC-315D-4276-9A50-87F1AE8B550D}" srcOrd="0" destOrd="0" presId="urn:microsoft.com/office/officeart/2005/8/layout/cycle8"/>
    <dgm:cxn modelId="{DB82EDE2-5542-44EF-8BFE-562BAE2984BA}" type="presOf" srcId="{048A34DA-CE30-4B06-BDE1-2A2DD2140F7C}" destId="{197834FA-9CC0-4EA1-8768-EBFBFDF2CCC3}" srcOrd="0" destOrd="0" presId="urn:microsoft.com/office/officeart/2005/8/layout/cycle8"/>
    <dgm:cxn modelId="{EAC565C3-DE30-458A-9946-3A4CF1862465}" srcId="{048A34DA-CE30-4B06-BDE1-2A2DD2140F7C}" destId="{953F456A-C5F7-41E3-9213-660AADAB1876}" srcOrd="2" destOrd="0" parTransId="{1088056B-8666-4F00-B3CA-86AAB5DE6EB5}" sibTransId="{57974E48-09D6-44A6-8865-EB5E451746D4}"/>
    <dgm:cxn modelId="{229ECC4D-7538-441E-B388-F9DAE1F0D024}" type="presOf" srcId="{D23B23A1-77D8-4403-AA72-4FCD6F9BD6DC}" destId="{55373F10-1079-4086-AEBA-5DF07974AD3A}" srcOrd="1" destOrd="0" presId="urn:microsoft.com/office/officeart/2005/8/layout/cycle8"/>
    <dgm:cxn modelId="{39479117-6D45-4EAC-A6C1-1581EEF561F6}" srcId="{048A34DA-CE30-4B06-BDE1-2A2DD2140F7C}" destId="{D23B23A1-77D8-4403-AA72-4FCD6F9BD6DC}" srcOrd="1" destOrd="0" parTransId="{D435AD29-439E-44CE-B4F1-C147682208D8}" sibTransId="{765642BA-CD00-4701-9507-2CEB48B50F8C}"/>
    <dgm:cxn modelId="{36849DAD-9781-415B-BD00-075492FC281A}" srcId="{048A34DA-CE30-4B06-BDE1-2A2DD2140F7C}" destId="{84FD1BDD-E2E4-4EC8-9835-2F5DEC554E94}" srcOrd="0" destOrd="0" parTransId="{3E642A90-6DFA-40EB-9C4C-A0EB7F6B378E}" sibTransId="{B9139B97-20BD-4BE9-921C-0AEFAECAFDD6}"/>
    <dgm:cxn modelId="{AAA606BF-8A8F-4641-8C6B-1ED0690A694E}" type="presOf" srcId="{84FD1BDD-E2E4-4EC8-9835-2F5DEC554E94}" destId="{7A12488D-E4BA-4D9A-8858-00B28D555AB5}" srcOrd="1" destOrd="0" presId="urn:microsoft.com/office/officeart/2005/8/layout/cycle8"/>
    <dgm:cxn modelId="{E0868357-E5AB-4152-8B48-580A6D136046}" type="presParOf" srcId="{197834FA-9CC0-4EA1-8768-EBFBFDF2CCC3}" destId="{AE8D73AC-315D-4276-9A50-87F1AE8B550D}" srcOrd="0" destOrd="0" presId="urn:microsoft.com/office/officeart/2005/8/layout/cycle8"/>
    <dgm:cxn modelId="{33969A4B-3F87-41D2-AEA5-E5FEA2815156}" type="presParOf" srcId="{197834FA-9CC0-4EA1-8768-EBFBFDF2CCC3}" destId="{7CB6BE42-A6A4-4FD1-AF7A-F51BA3FF4B20}" srcOrd="1" destOrd="0" presId="urn:microsoft.com/office/officeart/2005/8/layout/cycle8"/>
    <dgm:cxn modelId="{ABB01E69-6C31-4879-86B2-D8F7F5B42E87}" type="presParOf" srcId="{197834FA-9CC0-4EA1-8768-EBFBFDF2CCC3}" destId="{EF955D99-1550-44A2-8F25-BEC9C19F4E29}" srcOrd="2" destOrd="0" presId="urn:microsoft.com/office/officeart/2005/8/layout/cycle8"/>
    <dgm:cxn modelId="{F4A93407-E930-4D9B-9328-4AA13D09B5B9}" type="presParOf" srcId="{197834FA-9CC0-4EA1-8768-EBFBFDF2CCC3}" destId="{7A12488D-E4BA-4D9A-8858-00B28D555AB5}" srcOrd="3" destOrd="0" presId="urn:microsoft.com/office/officeart/2005/8/layout/cycle8"/>
    <dgm:cxn modelId="{B1DB1571-3B0B-4665-8FF6-602A7F603C4B}" type="presParOf" srcId="{197834FA-9CC0-4EA1-8768-EBFBFDF2CCC3}" destId="{20739E57-6A7F-4463-BAAA-862A8C675161}" srcOrd="4" destOrd="0" presId="urn:microsoft.com/office/officeart/2005/8/layout/cycle8"/>
    <dgm:cxn modelId="{C3B09373-F3F1-4010-9CDF-7484C79FCFA9}" type="presParOf" srcId="{197834FA-9CC0-4EA1-8768-EBFBFDF2CCC3}" destId="{3ADAD930-E9EA-46D3-A842-191A8B9D811C}" srcOrd="5" destOrd="0" presId="urn:microsoft.com/office/officeart/2005/8/layout/cycle8"/>
    <dgm:cxn modelId="{67D4CC77-BCA5-4E8B-8AF5-2EF785FA0D88}" type="presParOf" srcId="{197834FA-9CC0-4EA1-8768-EBFBFDF2CCC3}" destId="{4D58DB5A-E83F-4A48-A783-1B8B7CCA8510}" srcOrd="6" destOrd="0" presId="urn:microsoft.com/office/officeart/2005/8/layout/cycle8"/>
    <dgm:cxn modelId="{DA98F765-7508-4230-B2FF-676A6F6738D0}" type="presParOf" srcId="{197834FA-9CC0-4EA1-8768-EBFBFDF2CCC3}" destId="{55373F10-1079-4086-AEBA-5DF07974AD3A}" srcOrd="7" destOrd="0" presId="urn:microsoft.com/office/officeart/2005/8/layout/cycle8"/>
    <dgm:cxn modelId="{134B208B-8131-4A26-8E00-1732C5811F1A}" type="presParOf" srcId="{197834FA-9CC0-4EA1-8768-EBFBFDF2CCC3}" destId="{485A92DB-D416-4FFB-A386-F05D0AC76D3B}" srcOrd="8" destOrd="0" presId="urn:microsoft.com/office/officeart/2005/8/layout/cycle8"/>
    <dgm:cxn modelId="{71C8695E-08DA-465E-90E7-7B35475FACC3}" type="presParOf" srcId="{197834FA-9CC0-4EA1-8768-EBFBFDF2CCC3}" destId="{00991FCC-0165-495C-891A-EBB446DE2405}" srcOrd="9" destOrd="0" presId="urn:microsoft.com/office/officeart/2005/8/layout/cycle8"/>
    <dgm:cxn modelId="{E062958A-D819-4AA6-8CEE-5E9A6A492288}" type="presParOf" srcId="{197834FA-9CC0-4EA1-8768-EBFBFDF2CCC3}" destId="{EB1AE74E-79CA-4019-A0D0-011EA5336F06}" srcOrd="10" destOrd="0" presId="urn:microsoft.com/office/officeart/2005/8/layout/cycle8"/>
    <dgm:cxn modelId="{0C203E41-196F-4751-9E5D-4700D68B398E}" type="presParOf" srcId="{197834FA-9CC0-4EA1-8768-EBFBFDF2CCC3}" destId="{4EF36553-0336-48D2-A533-BA870189D3E3}" srcOrd="11" destOrd="0" presId="urn:microsoft.com/office/officeart/2005/8/layout/cycle8"/>
    <dgm:cxn modelId="{C3511BFB-316B-4F54-9810-0F60C0066813}" type="presParOf" srcId="{197834FA-9CC0-4EA1-8768-EBFBFDF2CCC3}" destId="{8A2229C2-86EB-4DB1-AFDD-4303FF35333A}" srcOrd="12" destOrd="0" presId="urn:microsoft.com/office/officeart/2005/8/layout/cycle8"/>
    <dgm:cxn modelId="{C3ECBEF5-52B8-43F3-8CA9-E7EEEB23A8CB}" type="presParOf" srcId="{197834FA-9CC0-4EA1-8768-EBFBFDF2CCC3}" destId="{1ECC64B1-F2CC-4106-856B-561BA0313342}" srcOrd="13" destOrd="0" presId="urn:microsoft.com/office/officeart/2005/8/layout/cycle8"/>
    <dgm:cxn modelId="{1C01879B-DB91-41CF-8566-00ACC4B4EB5B}" type="presParOf" srcId="{197834FA-9CC0-4EA1-8768-EBFBFDF2CCC3}" destId="{74E9E116-6662-4B74-A92F-554B66D647BB}"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D73AC-315D-4276-9A50-87F1AE8B550D}">
      <dsp:nvSpPr>
        <dsp:cNvPr id="0" name=""/>
        <dsp:cNvSpPr/>
      </dsp:nvSpPr>
      <dsp:spPr>
        <a:xfrm>
          <a:off x="1836220" y="297064"/>
          <a:ext cx="3838989" cy="3838989"/>
        </a:xfrm>
        <a:prstGeom prst="pie">
          <a:avLst>
            <a:gd name="adj1" fmla="val 16200000"/>
            <a:gd name="adj2" fmla="val 1800000"/>
          </a:avLst>
        </a:prstGeom>
        <a:solidFill>
          <a:srgbClr val="FF00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a:t>Geri Bildirim</a:t>
          </a:r>
        </a:p>
      </dsp:txBody>
      <dsp:txXfrm>
        <a:off x="3859459" y="1110564"/>
        <a:ext cx="1371067" cy="1142556"/>
      </dsp:txXfrm>
    </dsp:sp>
    <dsp:sp modelId="{20739E57-6A7F-4463-BAAA-862A8C675161}">
      <dsp:nvSpPr>
        <dsp:cNvPr id="0" name=""/>
        <dsp:cNvSpPr/>
      </dsp:nvSpPr>
      <dsp:spPr>
        <a:xfrm>
          <a:off x="1757155" y="434171"/>
          <a:ext cx="3838989" cy="3838989"/>
        </a:xfrm>
        <a:prstGeom prst="pie">
          <a:avLst>
            <a:gd name="adj1" fmla="val 1800000"/>
            <a:gd name="adj2" fmla="val 9000000"/>
          </a:avLst>
        </a:prstGeom>
        <a:gradFill rotWithShape="0">
          <a:gsLst>
            <a:gs pos="0">
              <a:schemeClr val="accent4">
                <a:hueOff val="5197847"/>
                <a:satOff val="-23984"/>
                <a:lumOff val="883"/>
                <a:alphaOff val="0"/>
                <a:satMod val="103000"/>
                <a:lumMod val="102000"/>
                <a:tint val="94000"/>
              </a:schemeClr>
            </a:gs>
            <a:gs pos="50000">
              <a:schemeClr val="accent4">
                <a:hueOff val="5197847"/>
                <a:satOff val="-23984"/>
                <a:lumOff val="883"/>
                <a:alphaOff val="0"/>
                <a:satMod val="110000"/>
                <a:lumMod val="100000"/>
                <a:shade val="100000"/>
              </a:schemeClr>
            </a:gs>
            <a:gs pos="100000">
              <a:schemeClr val="accent4">
                <a:hueOff val="5197847"/>
                <a:satOff val="-23984"/>
                <a:lumOff val="88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a:t>Raporlama Süreci/ Telafi ve Destekleme</a:t>
          </a:r>
        </a:p>
      </dsp:txBody>
      <dsp:txXfrm>
        <a:off x="2671200" y="2924944"/>
        <a:ext cx="2056601" cy="1005449"/>
      </dsp:txXfrm>
    </dsp:sp>
    <dsp:sp modelId="{485A92DB-D416-4FFB-A386-F05D0AC76D3B}">
      <dsp:nvSpPr>
        <dsp:cNvPr id="0" name=""/>
        <dsp:cNvSpPr/>
      </dsp:nvSpPr>
      <dsp:spPr>
        <a:xfrm>
          <a:off x="1678090" y="297064"/>
          <a:ext cx="3838989" cy="3838989"/>
        </a:xfrm>
        <a:prstGeom prst="pie">
          <a:avLst>
            <a:gd name="adj1" fmla="val 9000000"/>
            <a:gd name="adj2" fmla="val 16200000"/>
          </a:avLst>
        </a:prstGeom>
        <a:gradFill rotWithShape="0">
          <a:gsLst>
            <a:gs pos="0">
              <a:schemeClr val="accent4">
                <a:hueOff val="10395693"/>
                <a:satOff val="-47968"/>
                <a:lumOff val="1765"/>
                <a:alphaOff val="0"/>
                <a:satMod val="103000"/>
                <a:lumMod val="102000"/>
                <a:tint val="94000"/>
              </a:schemeClr>
            </a:gs>
            <a:gs pos="50000">
              <a:schemeClr val="accent4">
                <a:hueOff val="10395693"/>
                <a:satOff val="-47968"/>
                <a:lumOff val="1765"/>
                <a:alphaOff val="0"/>
                <a:satMod val="110000"/>
                <a:lumMod val="100000"/>
                <a:shade val="100000"/>
              </a:schemeClr>
            </a:gs>
            <a:gs pos="100000">
              <a:schemeClr val="accent4">
                <a:hueOff val="10395693"/>
                <a:satOff val="-47968"/>
                <a:lumOff val="176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a:t>Öğrenme Eksikliklerinin tespit edilmesi</a:t>
          </a:r>
        </a:p>
      </dsp:txBody>
      <dsp:txXfrm>
        <a:off x="2122773" y="1110564"/>
        <a:ext cx="1371067" cy="1142556"/>
      </dsp:txXfrm>
    </dsp:sp>
    <dsp:sp modelId="{8A2229C2-86EB-4DB1-AFDD-4303FF35333A}">
      <dsp:nvSpPr>
        <dsp:cNvPr id="0" name=""/>
        <dsp:cNvSpPr/>
      </dsp:nvSpPr>
      <dsp:spPr>
        <a:xfrm>
          <a:off x="1598885" y="59412"/>
          <a:ext cx="4314292" cy="4314292"/>
        </a:xfrm>
        <a:prstGeom prst="circularArrow">
          <a:avLst>
            <a:gd name="adj1" fmla="val 5085"/>
            <a:gd name="adj2" fmla="val 327528"/>
            <a:gd name="adj3" fmla="val 1472472"/>
            <a:gd name="adj4" fmla="val 16199432"/>
            <a:gd name="adj5" fmla="val 5932"/>
          </a:avLst>
        </a:prstGeom>
        <a:solidFill>
          <a:srgbClr val="B4DFFF"/>
        </a:solidFill>
        <a:ln>
          <a:solidFill>
            <a:srgbClr val="4DC6E3"/>
          </a:solidFill>
        </a:ln>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1ECC64B1-F2CC-4106-856B-561BA0313342}">
      <dsp:nvSpPr>
        <dsp:cNvPr id="0" name=""/>
        <dsp:cNvSpPr/>
      </dsp:nvSpPr>
      <dsp:spPr>
        <a:xfrm>
          <a:off x="1519503" y="196276"/>
          <a:ext cx="4314292" cy="4314292"/>
        </a:xfrm>
        <a:prstGeom prst="circularArrow">
          <a:avLst>
            <a:gd name="adj1" fmla="val 5085"/>
            <a:gd name="adj2" fmla="val 327528"/>
            <a:gd name="adj3" fmla="val 8671970"/>
            <a:gd name="adj4" fmla="val 1800502"/>
            <a:gd name="adj5" fmla="val 5932"/>
          </a:avLst>
        </a:prstGeom>
        <a:solidFill>
          <a:srgbClr val="B4DFFF"/>
        </a:solidFill>
        <a:ln>
          <a:noFill/>
        </a:ln>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4E9E116-6662-4B74-A92F-554B66D647BB}">
      <dsp:nvSpPr>
        <dsp:cNvPr id="0" name=""/>
        <dsp:cNvSpPr/>
      </dsp:nvSpPr>
      <dsp:spPr>
        <a:xfrm>
          <a:off x="1440122" y="59412"/>
          <a:ext cx="4314292" cy="4314292"/>
        </a:xfrm>
        <a:prstGeom prst="circularArrow">
          <a:avLst>
            <a:gd name="adj1" fmla="val 5085"/>
            <a:gd name="adj2" fmla="val 327528"/>
            <a:gd name="adj3" fmla="val 15873039"/>
            <a:gd name="adj4" fmla="val 9000000"/>
            <a:gd name="adj5" fmla="val 5932"/>
          </a:avLst>
        </a:prstGeom>
        <a:solidFill>
          <a:srgbClr val="B4DFFF"/>
        </a:solidFill>
        <a:ln>
          <a:noFill/>
        </a:ln>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AB085CD-C5FB-4A3C-A6FC-0E45288655BB}" type="datetimeFigureOut">
              <a:rPr lang="tr-TR" smtClean="0"/>
              <a:pPr/>
              <a:t>19.03.2019</a:t>
            </a:fld>
            <a:endParaRPr lang="tr-TR" dirty="0"/>
          </a:p>
        </p:txBody>
      </p:sp>
      <p:sp>
        <p:nvSpPr>
          <p:cNvPr id="4" name="3 Slayt Görüntüsü Yer Tutucusu"/>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CDD2823-BDB5-4BF3-BD05-42EF8BE523F4}" type="slidenum">
              <a:rPr lang="tr-TR" smtClean="0"/>
              <a:pPr/>
              <a:t>‹#›</a:t>
            </a:fld>
            <a:endParaRPr lang="tr-TR" dirty="0"/>
          </a:p>
        </p:txBody>
      </p:sp>
    </p:spTree>
    <p:extLst>
      <p:ext uri="{BB962C8B-B14F-4D97-AF65-F5344CB8AC3E}">
        <p14:creationId xmlns:p14="http://schemas.microsoft.com/office/powerpoint/2010/main" val="4194391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C3ACC946-3C15-403A-BE15-0EF5C5D6332F}" type="datetime1">
              <a:rPr lang="tr-TR" smtClean="0"/>
              <a:t>19.03.2019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199776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DFB1731-FB0C-48BE-B35C-C4BBE1FD8594}" type="datetime1">
              <a:rPr lang="tr-TR" smtClean="0"/>
              <a:t>19.03.2019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302640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AC35090-C81E-4B19-9A57-E8A3A5321B41}" type="datetime1">
              <a:rPr lang="tr-TR" smtClean="0"/>
              <a:t>19.03.2019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1684594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E360850-E244-4987-9FA9-4F6E4DCA7622}" type="datetime1">
              <a:rPr lang="tr-TR" smtClean="0"/>
              <a:t>19.03.2019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95667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80C4BF95-A77F-4717-A252-D3C8F01363CA}" type="datetime1">
              <a:rPr lang="tr-TR" smtClean="0"/>
              <a:t>19.03.2019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178096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3CD18D66-41B7-43CA-9A12-A4EF11879208}" type="datetime1">
              <a:rPr lang="tr-TR" smtClean="0"/>
              <a:t>19.03.2019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1038805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3E221DC8-8AB4-42FE-B378-A6D8A7F8AF09}" type="datetime1">
              <a:rPr lang="tr-TR" smtClean="0"/>
              <a:t>19.03.2019</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256074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1AD36513-AB01-4B93-8D94-98E1BB792312}" type="datetime1">
              <a:rPr lang="tr-TR" smtClean="0"/>
              <a:t>19.03.2019</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1510928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E4D6FE0-A224-4324-82E5-8750C467C737}" type="datetime1">
              <a:rPr lang="tr-TR" smtClean="0"/>
              <a:t>19.03.2019</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331805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BBFF32AA-6C26-4A03-8E0A-7EAF08DC97F4}" type="datetime1">
              <a:rPr lang="tr-TR" smtClean="0"/>
              <a:t>19.03.2019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334995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ADF046C2-71D6-4B2A-9FA1-DB9EF715713F}" type="datetime1">
              <a:rPr lang="tr-TR" smtClean="0"/>
              <a:t>19.03.2019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3690140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2507E-5516-49C3-9145-E48CC99EEC27}" type="datetime1">
              <a:rPr lang="tr-TR" smtClean="0"/>
              <a:t>19.03.2019</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4251980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
        <p:nvSpPr>
          <p:cNvPr id="4" name="Başlık 1"/>
          <p:cNvSpPr txBox="1">
            <a:spLocks/>
          </p:cNvSpPr>
          <p:nvPr/>
        </p:nvSpPr>
        <p:spPr>
          <a:xfrm>
            <a:off x="722234" y="2130426"/>
            <a:ext cx="77724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mtClean="0"/>
              <a:t>Asıl başlık stili için tıklatın</a:t>
            </a:r>
            <a:endParaRPr lang="tr-TR"/>
          </a:p>
        </p:txBody>
      </p:sp>
      <p:sp>
        <p:nvSpPr>
          <p:cNvPr id="5" name="Alt Başlık 2"/>
          <p:cNvSpPr txBox="1">
            <a:spLocks/>
          </p:cNvSpPr>
          <p:nvPr/>
        </p:nvSpPr>
        <p:spPr>
          <a:xfrm>
            <a:off x="1408034" y="3886200"/>
            <a:ext cx="6400800" cy="1752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tr-TR" smtClean="0"/>
              <a:t>Asıl alt başlık stilini düzenlemek için tıklatın</a:t>
            </a:r>
            <a:endParaRPr lang="tr-TR"/>
          </a:p>
        </p:txBody>
      </p:sp>
      <p:sp>
        <p:nvSpPr>
          <p:cNvPr id="6" name="Veri Yer Tutucusu 3"/>
          <p:cNvSpPr>
            <a:spLocks noGrp="1"/>
          </p:cNvSpPr>
          <p:nvPr>
            <p:ph type="dt" sz="half" idx="10"/>
          </p:nvPr>
        </p:nvSpPr>
        <p:spPr>
          <a:xfrm>
            <a:off x="493634" y="6356351"/>
            <a:ext cx="2133600" cy="365125"/>
          </a:xfrm>
        </p:spPr>
        <p:txBody>
          <a:bodyPr/>
          <a:lstStyle/>
          <a:p>
            <a:fld id="{8ADC6581-A56D-4C57-B629-D7E611F9D110}" type="datetimeFigureOut">
              <a:rPr lang="tr-TR" smtClean="0"/>
              <a:t>19.03.2019</a:t>
            </a:fld>
            <a:endParaRPr lang="tr-TR"/>
          </a:p>
        </p:txBody>
      </p:sp>
      <p:sp>
        <p:nvSpPr>
          <p:cNvPr id="7" name="Altbilgi Yer Tutucusu 4"/>
          <p:cNvSpPr>
            <a:spLocks noGrp="1"/>
          </p:cNvSpPr>
          <p:nvPr>
            <p:ph type="ftr" sz="quarter" idx="11"/>
          </p:nvPr>
        </p:nvSpPr>
        <p:spPr>
          <a:xfrm>
            <a:off x="3160634" y="6356351"/>
            <a:ext cx="2895600" cy="365125"/>
          </a:xfrm>
        </p:spPr>
        <p:txBody>
          <a:bodyPr/>
          <a:lstStyle/>
          <a:p>
            <a:endParaRPr lang="tr-TR"/>
          </a:p>
        </p:txBody>
      </p:sp>
      <p:sp>
        <p:nvSpPr>
          <p:cNvPr id="8" name="Slayt Numarası Yer Tutucusu 5"/>
          <p:cNvSpPr>
            <a:spLocks noGrp="1"/>
          </p:cNvSpPr>
          <p:nvPr>
            <p:ph type="sldNum" sz="quarter" idx="12"/>
          </p:nvPr>
        </p:nvSpPr>
        <p:spPr>
          <a:xfrm>
            <a:off x="6589634" y="6356351"/>
            <a:ext cx="2133600" cy="365125"/>
          </a:xfrm>
        </p:spPr>
        <p:txBody>
          <a:bodyPr/>
          <a:lstStyle/>
          <a:p>
            <a:fld id="{F2ECCAFC-8287-43EC-8C07-4B7AB8034AD4}" type="slidenum">
              <a:rPr lang="tr-TR" smtClean="0"/>
              <a:t>1</a:t>
            </a:fld>
            <a:endParaRPr lang="tr-TR"/>
          </a:p>
        </p:txBody>
      </p:sp>
      <p:sp>
        <p:nvSpPr>
          <p:cNvPr id="9" name="Dikdörtgen 8"/>
          <p:cNvSpPr/>
          <p:nvPr/>
        </p:nvSpPr>
        <p:spPr>
          <a:xfrm>
            <a:off x="0" y="0"/>
            <a:ext cx="12192000" cy="3573016"/>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flip="none" rotWithShape="1">
                <a:gsLst>
                  <a:gs pos="0">
                    <a:srgbClr val="FFEFD1"/>
                  </a:gs>
                  <a:gs pos="64999">
                    <a:srgbClr val="F0EBD5"/>
                  </a:gs>
                  <a:gs pos="100000">
                    <a:srgbClr val="D1C39F"/>
                  </a:gs>
                </a:gsLst>
                <a:lin ang="5400000" scaled="1"/>
                <a:tileRect/>
              </a:gradFill>
            </a:endParaRPr>
          </a:p>
        </p:txBody>
      </p:sp>
      <p:sp>
        <p:nvSpPr>
          <p:cNvPr id="10" name="Akış Çizelgesi: İşlem 9"/>
          <p:cNvSpPr/>
          <p:nvPr/>
        </p:nvSpPr>
        <p:spPr>
          <a:xfrm>
            <a:off x="0" y="3573016"/>
            <a:ext cx="12192000" cy="1368152"/>
          </a:xfrm>
          <a:prstGeom prst="flowChartProcess">
            <a:avLst/>
          </a:prstGeom>
          <a:gradFill flip="none" rotWithShape="1">
            <a:gsLst>
              <a:gs pos="100000">
                <a:srgbClr val="00B0F0">
                  <a:shade val="30000"/>
                  <a:satMod val="115000"/>
                </a:srgbClr>
              </a:gs>
              <a:gs pos="50000">
                <a:srgbClr val="00B0F0">
                  <a:shade val="67500"/>
                  <a:satMod val="115000"/>
                </a:srgbClr>
              </a:gs>
              <a:gs pos="0">
                <a:srgbClr val="00B0F0">
                  <a:shade val="100000"/>
                  <a:satMod val="115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rotWithShape="1">
          <a:blip r:embed="rId2">
            <a:extLst>
              <a:ext uri="{28A0092B-C50C-407E-A947-70E740481C1C}">
                <a14:useLocalDpi xmlns:a14="http://schemas.microsoft.com/office/drawing/2010/main" val="0"/>
              </a:ext>
            </a:extLst>
          </a:blip>
          <a:srcRect b="25279"/>
          <a:stretch/>
        </p:blipFill>
        <p:spPr>
          <a:xfrm>
            <a:off x="4348489" y="108420"/>
            <a:ext cx="3419866" cy="3456384"/>
          </a:xfrm>
          <a:prstGeom prst="rect">
            <a:avLst/>
          </a:prstGeom>
        </p:spPr>
      </p:pic>
      <p:sp>
        <p:nvSpPr>
          <p:cNvPr id="12" name="Akış Çizelgesi: İşlem 11"/>
          <p:cNvSpPr/>
          <p:nvPr/>
        </p:nvSpPr>
        <p:spPr>
          <a:xfrm>
            <a:off x="0" y="4941168"/>
            <a:ext cx="12192000" cy="980728"/>
          </a:xfrm>
          <a:prstGeom prst="flowChartProcess">
            <a:avLst/>
          </a:prstGeom>
          <a:gradFill flip="none" rotWithShape="1">
            <a:gsLst>
              <a:gs pos="100000">
                <a:srgbClr val="00B050">
                  <a:shade val="30000"/>
                  <a:satMod val="115000"/>
                </a:srgbClr>
              </a:gs>
              <a:gs pos="50000">
                <a:srgbClr val="00B050">
                  <a:shade val="67500"/>
                  <a:satMod val="115000"/>
                </a:srgbClr>
              </a:gs>
              <a:gs pos="0">
                <a:srgbClr val="00B050">
                  <a:shade val="100000"/>
                  <a:satMod val="115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Dikdörtgen 12"/>
          <p:cNvSpPr/>
          <p:nvPr/>
        </p:nvSpPr>
        <p:spPr>
          <a:xfrm>
            <a:off x="36434" y="5921896"/>
            <a:ext cx="12155566"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Dikdörtgen 13"/>
          <p:cNvSpPr/>
          <p:nvPr/>
        </p:nvSpPr>
        <p:spPr>
          <a:xfrm>
            <a:off x="310293" y="5046811"/>
            <a:ext cx="11510395" cy="923330"/>
          </a:xfrm>
          <a:prstGeom prst="rect">
            <a:avLst/>
          </a:prstGeom>
          <a:noFill/>
        </p:spPr>
        <p:txBody>
          <a:bodyPr wrap="none" lIns="91440" tIns="45720" rIns="91440" bIns="45720">
            <a:spAutoFit/>
          </a:bodyPr>
          <a:lstStyle/>
          <a:p>
            <a:pPr algn="ctr"/>
            <a:r>
              <a:rPr lang="tr-T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ÖĞRENCİ BAŞARI İZLEME ARAŞTIRMASI</a:t>
            </a:r>
            <a:endParaRPr lang="tr-T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5" name="Dikdörtgen 14"/>
          <p:cNvSpPr/>
          <p:nvPr/>
        </p:nvSpPr>
        <p:spPr>
          <a:xfrm>
            <a:off x="722234" y="3566856"/>
            <a:ext cx="4596130"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ERZİNCAN</a:t>
            </a:r>
            <a:endParaRPr lang="tr-TR"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6" name="Dikdörtgen 15"/>
          <p:cNvSpPr/>
          <p:nvPr/>
        </p:nvSpPr>
        <p:spPr>
          <a:xfrm>
            <a:off x="7031574" y="3685282"/>
            <a:ext cx="3908827" cy="1077218"/>
          </a:xfrm>
          <a:prstGeom prst="rect">
            <a:avLst/>
          </a:prstGeom>
          <a:noFill/>
        </p:spPr>
        <p:txBody>
          <a:bodyPr wrap="none" lIns="91440" tIns="45720" rIns="91440" bIns="45720">
            <a:spAutoFit/>
          </a:bodyPr>
          <a:lstStyle/>
          <a:p>
            <a:pPr algn="ctr"/>
            <a:r>
              <a:rPr lang="tr-TR" sz="3200" b="1" dirty="0" smtClean="0"/>
              <a:t>Ölçme Değerlendirme</a:t>
            </a:r>
          </a:p>
          <a:p>
            <a:pPr algn="ctr"/>
            <a:r>
              <a:rPr lang="tr-TR" sz="3200" b="1" dirty="0" smtClean="0"/>
              <a:t>Merkezi</a:t>
            </a:r>
            <a:endParaRPr lang="tr-TR" sz="3200" b="1" dirty="0"/>
          </a:p>
        </p:txBody>
      </p:sp>
      <p:cxnSp>
        <p:nvCxnSpPr>
          <p:cNvPr id="17" name="Düz Bağlayıcı 16"/>
          <p:cNvCxnSpPr/>
          <p:nvPr/>
        </p:nvCxnSpPr>
        <p:spPr>
          <a:xfrm>
            <a:off x="6065490" y="3595373"/>
            <a:ext cx="0" cy="122413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1909412" y="6080383"/>
            <a:ext cx="8373190" cy="584775"/>
          </a:xfrm>
          <a:prstGeom prst="rect">
            <a:avLst/>
          </a:prstGeom>
          <a:noFill/>
        </p:spPr>
        <p:txBody>
          <a:bodyPr wrap="none" lIns="91440" tIns="45720" rIns="91440" bIns="45720">
            <a:spAutoFit/>
          </a:bodyPr>
          <a:lstStyle/>
          <a:p>
            <a:pPr algn="ctr"/>
            <a:r>
              <a:rPr lang="tr-TR"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OKUL YÖNETİCİLERİ BİLGİLENDİRME TOPLANTISI</a:t>
            </a:r>
            <a:endParaRPr lang="tr-TR"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069561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86962" y="2524623"/>
            <a:ext cx="11495564" cy="3108543"/>
          </a:xfrm>
          <a:prstGeom prst="rect">
            <a:avLst/>
          </a:prstGeom>
        </p:spPr>
        <p:txBody>
          <a:bodyPr wrap="square">
            <a:spAutoFit/>
          </a:bodyPr>
          <a:lstStyle/>
          <a:p>
            <a:r>
              <a:rPr lang="tr-TR" sz="2800" dirty="0">
                <a:solidFill>
                  <a:schemeClr val="accent1">
                    <a:lumMod val="75000"/>
                  </a:schemeClr>
                </a:solidFill>
              </a:rPr>
              <a:t>yapılacak uygulamalar sonucunda yeterlilik seviyeleri dağılımlarının eğitim sistemi, okul, sınıf ve öğrenci bağlamında belirlenmesi mümkün olacaktır. Bununla beraber, bu sistem, dönemsel performans hedeflerinin ve okul gelişim planlarının tanımlanmasını ve takibini kolaylaştıracaktır. Bu bilgileri işleyecek olan öğrenme analitiği hizmetleri ise okul iklimi, sınıf içi etkinlikler ve öğrenciyle ilgili diğer değişkenlerle yeterlilik seviyelerini ilişkilendiren modeller ortaya koyacaktır. S.33</a:t>
            </a:r>
          </a:p>
        </p:txBody>
      </p:sp>
      <p:pic>
        <p:nvPicPr>
          <p:cNvPr id="7" name="Resim 8"/>
          <p:cNvPicPr>
            <a:picLocks noChangeAspect="1"/>
          </p:cNvPicPr>
          <p:nvPr/>
        </p:nvPicPr>
        <p:blipFill>
          <a:blip r:embed="rId2"/>
          <a:stretch>
            <a:fillRect/>
          </a:stretch>
        </p:blipFill>
        <p:spPr>
          <a:xfrm>
            <a:off x="179772" y="149394"/>
            <a:ext cx="8684310" cy="1175553"/>
          </a:xfrm>
          <a:prstGeom prst="rect">
            <a:avLst/>
          </a:prstGeom>
        </p:spPr>
      </p:pic>
      <p:pic>
        <p:nvPicPr>
          <p:cNvPr id="10" name="Resim 7"/>
          <p:cNvPicPr>
            <a:picLocks noChangeAspect="1"/>
          </p:cNvPicPr>
          <p:nvPr/>
        </p:nvPicPr>
        <p:blipFill>
          <a:blip r:embed="rId3"/>
          <a:stretch>
            <a:fillRect/>
          </a:stretch>
        </p:blipFill>
        <p:spPr>
          <a:xfrm>
            <a:off x="10693952" y="139742"/>
            <a:ext cx="1475850" cy="1475850"/>
          </a:xfrm>
          <a:prstGeom prst="rect">
            <a:avLst/>
          </a:prstGeom>
        </p:spPr>
      </p:pic>
      <p:pic>
        <p:nvPicPr>
          <p:cNvPr id="11" name="Resim 4"/>
          <p:cNvPicPr>
            <a:picLocks noChangeAspect="1"/>
          </p:cNvPicPr>
          <p:nvPr/>
        </p:nvPicPr>
        <p:blipFill>
          <a:blip r:embed="rId4"/>
          <a:stretch>
            <a:fillRect/>
          </a:stretch>
        </p:blipFill>
        <p:spPr>
          <a:xfrm>
            <a:off x="6725606" y="149290"/>
            <a:ext cx="3967267" cy="1156996"/>
          </a:xfrm>
          <a:prstGeom prst="rect">
            <a:avLst/>
          </a:prstGeom>
        </p:spPr>
      </p:pic>
    </p:spTree>
    <p:extLst>
      <p:ext uri="{BB962C8B-B14F-4D97-AF65-F5344CB8AC3E}">
        <p14:creationId xmlns:p14="http://schemas.microsoft.com/office/powerpoint/2010/main" val="4180088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1294" y="1903435"/>
            <a:ext cx="11495564" cy="4401205"/>
          </a:xfrm>
          <a:prstGeom prst="rect">
            <a:avLst/>
          </a:prstGeom>
        </p:spPr>
        <p:txBody>
          <a:bodyPr wrap="square">
            <a:spAutoFit/>
          </a:bodyPr>
          <a:lstStyle/>
          <a:p>
            <a:r>
              <a:rPr lang="tr-TR" sz="2800" dirty="0">
                <a:solidFill>
                  <a:schemeClr val="accent1">
                    <a:lumMod val="75000"/>
                  </a:schemeClr>
                </a:solidFill>
              </a:rPr>
              <a:t>eğitim sistemimizdeki </a:t>
            </a:r>
            <a:r>
              <a:rPr lang="tr-TR" sz="2800" b="1" dirty="0"/>
              <a:t>tüm sınavlar </a:t>
            </a:r>
            <a:r>
              <a:rPr lang="tr-TR" sz="2800" dirty="0">
                <a:solidFill>
                  <a:schemeClr val="accent1">
                    <a:lumMod val="75000"/>
                  </a:schemeClr>
                </a:solidFill>
              </a:rPr>
              <a:t>amacı, içeriği, soru tiplerine bağlı yapısı ve sağlayacağı yarar bağlamında </a:t>
            </a:r>
            <a:r>
              <a:rPr lang="tr-TR" sz="2800" b="1" dirty="0"/>
              <a:t>yeniden düzenlenecektir</a:t>
            </a:r>
            <a:r>
              <a:rPr lang="tr-TR" sz="2800" dirty="0">
                <a:solidFill>
                  <a:schemeClr val="accent1">
                    <a:lumMod val="75000"/>
                  </a:schemeClr>
                </a:solidFill>
              </a:rPr>
              <a:t>. </a:t>
            </a:r>
            <a:endParaRPr lang="tr-TR" sz="2800" dirty="0" smtClean="0">
              <a:solidFill>
                <a:schemeClr val="accent1">
                  <a:lumMod val="75000"/>
                </a:schemeClr>
              </a:solidFill>
            </a:endParaRPr>
          </a:p>
          <a:p>
            <a:endParaRPr lang="tr-TR" sz="2800" dirty="0">
              <a:solidFill>
                <a:schemeClr val="accent1">
                  <a:lumMod val="75000"/>
                </a:schemeClr>
              </a:solidFill>
            </a:endParaRPr>
          </a:p>
          <a:p>
            <a:r>
              <a:rPr lang="tr-TR" sz="2800" dirty="0" smtClean="0">
                <a:solidFill>
                  <a:schemeClr val="accent1">
                    <a:lumMod val="75000"/>
                  </a:schemeClr>
                </a:solidFill>
              </a:rPr>
              <a:t>Akıl </a:t>
            </a:r>
            <a:r>
              <a:rPr lang="tr-TR" sz="2800" dirty="0">
                <a:solidFill>
                  <a:schemeClr val="accent1">
                    <a:lumMod val="75000"/>
                  </a:schemeClr>
                </a:solidFill>
              </a:rPr>
              <a:t>yürütme, </a:t>
            </a:r>
            <a:r>
              <a:rPr lang="tr-TR" sz="2800" b="1" dirty="0" smtClean="0">
                <a:solidFill>
                  <a:srgbClr val="00B050"/>
                </a:solidFill>
              </a:rPr>
              <a:t>(İstenen)</a:t>
            </a:r>
          </a:p>
          <a:p>
            <a:r>
              <a:rPr lang="tr-TR" sz="2800" dirty="0" smtClean="0">
                <a:solidFill>
                  <a:schemeClr val="accent1">
                    <a:lumMod val="75000"/>
                  </a:schemeClr>
                </a:solidFill>
              </a:rPr>
              <a:t>Eleştirel </a:t>
            </a:r>
            <a:r>
              <a:rPr lang="tr-TR" sz="2800" dirty="0">
                <a:solidFill>
                  <a:schemeClr val="accent1">
                    <a:lumMod val="75000"/>
                  </a:schemeClr>
                </a:solidFill>
              </a:rPr>
              <a:t>düşünme, </a:t>
            </a:r>
            <a:r>
              <a:rPr lang="tr-TR" sz="2800" b="1" dirty="0">
                <a:solidFill>
                  <a:srgbClr val="00B050"/>
                </a:solidFill>
              </a:rPr>
              <a:t>(İstenen)</a:t>
            </a:r>
          </a:p>
          <a:p>
            <a:r>
              <a:rPr lang="tr-TR" sz="2800" dirty="0" smtClean="0">
                <a:solidFill>
                  <a:schemeClr val="accent1">
                    <a:lumMod val="75000"/>
                  </a:schemeClr>
                </a:solidFill>
              </a:rPr>
              <a:t>Yorumlama</a:t>
            </a:r>
            <a:r>
              <a:rPr lang="tr-TR" sz="2800" dirty="0">
                <a:solidFill>
                  <a:schemeClr val="accent1">
                    <a:lumMod val="75000"/>
                  </a:schemeClr>
                </a:solidFill>
              </a:rPr>
              <a:t>, </a:t>
            </a:r>
            <a:r>
              <a:rPr lang="tr-TR" sz="2800" b="1" dirty="0">
                <a:solidFill>
                  <a:srgbClr val="00B050"/>
                </a:solidFill>
              </a:rPr>
              <a:t>(İstenen)</a:t>
            </a:r>
          </a:p>
          <a:p>
            <a:r>
              <a:rPr lang="tr-TR" sz="2800" dirty="0" smtClean="0">
                <a:solidFill>
                  <a:schemeClr val="accent1">
                    <a:lumMod val="75000"/>
                  </a:schemeClr>
                </a:solidFill>
              </a:rPr>
              <a:t>Tahmin </a:t>
            </a:r>
            <a:r>
              <a:rPr lang="tr-TR" sz="2800" dirty="0">
                <a:solidFill>
                  <a:schemeClr val="accent1">
                    <a:lumMod val="75000"/>
                  </a:schemeClr>
                </a:solidFill>
              </a:rPr>
              <a:t>etme. </a:t>
            </a:r>
            <a:r>
              <a:rPr lang="tr-TR" sz="2800" b="1" dirty="0">
                <a:solidFill>
                  <a:srgbClr val="00B050"/>
                </a:solidFill>
              </a:rPr>
              <a:t>(İstenen</a:t>
            </a:r>
            <a:r>
              <a:rPr lang="tr-TR" sz="2800" b="1" dirty="0" smtClean="0">
                <a:solidFill>
                  <a:srgbClr val="00B050"/>
                </a:solidFill>
              </a:rPr>
              <a:t>)</a:t>
            </a:r>
          </a:p>
          <a:p>
            <a:endParaRPr lang="tr-TR" sz="2800" b="1" dirty="0">
              <a:solidFill>
                <a:srgbClr val="00B050"/>
              </a:solidFill>
            </a:endParaRPr>
          </a:p>
          <a:p>
            <a:r>
              <a:rPr lang="tr-TR" sz="2800" dirty="0" smtClean="0">
                <a:solidFill>
                  <a:schemeClr val="accent1">
                    <a:lumMod val="75000"/>
                  </a:schemeClr>
                </a:solidFill>
              </a:rPr>
              <a:t>Bilgi </a:t>
            </a:r>
            <a:r>
              <a:rPr lang="tr-TR" sz="2800" dirty="0">
                <a:solidFill>
                  <a:schemeClr val="accent1">
                    <a:lumMod val="75000"/>
                  </a:schemeClr>
                </a:solidFill>
              </a:rPr>
              <a:t>depolamak, </a:t>
            </a:r>
            <a:r>
              <a:rPr lang="tr-TR" sz="2800" b="1" u="sng" dirty="0" smtClean="0">
                <a:solidFill>
                  <a:srgbClr val="FF0000"/>
                </a:solidFill>
              </a:rPr>
              <a:t>(istenmeyen)</a:t>
            </a:r>
          </a:p>
          <a:p>
            <a:r>
              <a:rPr lang="tr-TR" sz="2800" dirty="0" smtClean="0">
                <a:solidFill>
                  <a:schemeClr val="accent1">
                    <a:lumMod val="75000"/>
                  </a:schemeClr>
                </a:solidFill>
              </a:rPr>
              <a:t>Formül </a:t>
            </a:r>
            <a:r>
              <a:rPr lang="tr-TR" sz="2800" dirty="0">
                <a:solidFill>
                  <a:schemeClr val="accent1">
                    <a:lumMod val="75000"/>
                  </a:schemeClr>
                </a:solidFill>
              </a:rPr>
              <a:t>ezberlemek </a:t>
            </a:r>
            <a:r>
              <a:rPr lang="tr-TR" sz="2800" b="1" u="sng" dirty="0">
                <a:solidFill>
                  <a:srgbClr val="FF0000"/>
                </a:solidFill>
              </a:rPr>
              <a:t>(istenmeyen</a:t>
            </a:r>
            <a:r>
              <a:rPr lang="tr-TR" sz="2800" b="1" u="sng" dirty="0" smtClean="0">
                <a:solidFill>
                  <a:srgbClr val="FF0000"/>
                </a:solidFill>
              </a:rPr>
              <a:t>)</a:t>
            </a:r>
            <a:endParaRPr lang="tr-TR" sz="2800" b="1" u="sng" dirty="0">
              <a:solidFill>
                <a:srgbClr val="FF0000"/>
              </a:solidFill>
            </a:endParaRPr>
          </a:p>
        </p:txBody>
      </p:sp>
      <p:pic>
        <p:nvPicPr>
          <p:cNvPr id="7" name="Resim 8"/>
          <p:cNvPicPr>
            <a:picLocks noChangeAspect="1"/>
          </p:cNvPicPr>
          <p:nvPr/>
        </p:nvPicPr>
        <p:blipFill>
          <a:blip r:embed="rId2"/>
          <a:stretch>
            <a:fillRect/>
          </a:stretch>
        </p:blipFill>
        <p:spPr>
          <a:xfrm>
            <a:off x="179772" y="149394"/>
            <a:ext cx="8684310" cy="1175553"/>
          </a:xfrm>
          <a:prstGeom prst="rect">
            <a:avLst/>
          </a:prstGeom>
        </p:spPr>
      </p:pic>
      <p:pic>
        <p:nvPicPr>
          <p:cNvPr id="10" name="Resim 7"/>
          <p:cNvPicPr>
            <a:picLocks noChangeAspect="1"/>
          </p:cNvPicPr>
          <p:nvPr/>
        </p:nvPicPr>
        <p:blipFill>
          <a:blip r:embed="rId3"/>
          <a:stretch>
            <a:fillRect/>
          </a:stretch>
        </p:blipFill>
        <p:spPr>
          <a:xfrm>
            <a:off x="10693952" y="139742"/>
            <a:ext cx="1475850" cy="1475850"/>
          </a:xfrm>
          <a:prstGeom prst="rect">
            <a:avLst/>
          </a:prstGeom>
        </p:spPr>
      </p:pic>
      <p:pic>
        <p:nvPicPr>
          <p:cNvPr id="11" name="Resim 4"/>
          <p:cNvPicPr>
            <a:picLocks noChangeAspect="1"/>
          </p:cNvPicPr>
          <p:nvPr/>
        </p:nvPicPr>
        <p:blipFill>
          <a:blip r:embed="rId4"/>
          <a:stretch>
            <a:fillRect/>
          </a:stretch>
        </p:blipFill>
        <p:spPr>
          <a:xfrm>
            <a:off x="6725606" y="149290"/>
            <a:ext cx="3967267" cy="1156996"/>
          </a:xfrm>
          <a:prstGeom prst="rect">
            <a:avLst/>
          </a:prstGeom>
        </p:spPr>
      </p:pic>
    </p:spTree>
    <p:extLst>
      <p:ext uri="{BB962C8B-B14F-4D97-AF65-F5344CB8AC3E}">
        <p14:creationId xmlns:p14="http://schemas.microsoft.com/office/powerpoint/2010/main" val="3460533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612622" y="2692426"/>
            <a:ext cx="11031023" cy="3970318"/>
          </a:xfrm>
          <a:prstGeom prst="rect">
            <a:avLst/>
          </a:prstGeom>
        </p:spPr>
        <p:txBody>
          <a:bodyPr wrap="square">
            <a:spAutoFit/>
          </a:bodyPr>
          <a:lstStyle/>
          <a:p>
            <a:r>
              <a:rPr lang="tr-TR" sz="3600" dirty="0">
                <a:solidFill>
                  <a:schemeClr val="accent1">
                    <a:lumMod val="75000"/>
                  </a:schemeClr>
                </a:solidFill>
              </a:rPr>
              <a:t>Öğrenci Başarı İzleme Araştırmasının odağında </a:t>
            </a:r>
            <a:r>
              <a:rPr lang="tr-TR" sz="3600" b="1" dirty="0">
                <a:solidFill>
                  <a:schemeClr val="accent1">
                    <a:lumMod val="75000"/>
                  </a:schemeClr>
                </a:solidFill>
              </a:rPr>
              <a:t>insani bir yaklaşım</a:t>
            </a:r>
            <a:r>
              <a:rPr lang="tr-TR" sz="3600" dirty="0">
                <a:solidFill>
                  <a:schemeClr val="accent1">
                    <a:lumMod val="75000"/>
                  </a:schemeClr>
                </a:solidFill>
              </a:rPr>
              <a:t> benimsenmiştir. </a:t>
            </a:r>
          </a:p>
          <a:p>
            <a:endParaRPr lang="tr-TR" sz="3600" dirty="0">
              <a:solidFill>
                <a:schemeClr val="accent1">
                  <a:lumMod val="75000"/>
                </a:schemeClr>
              </a:solidFill>
            </a:endParaRPr>
          </a:p>
          <a:p>
            <a:r>
              <a:rPr lang="tr-TR" sz="3600" b="1" dirty="0"/>
              <a:t>Ana amaç öğrencinin, öğretmenin, okul yönetiminin desteklenmesi ve işinin kolaylaştırılmasıdır. </a:t>
            </a:r>
            <a:r>
              <a:rPr lang="tr-TR" sz="3600" dirty="0">
                <a:solidFill>
                  <a:schemeClr val="accent1">
                    <a:lumMod val="75000"/>
                  </a:schemeClr>
                </a:solidFill>
              </a:rPr>
              <a:t>Tüm paydaşlar eğitim öğretim etkinliği süresince somut verilerle desteklenmektedir</a:t>
            </a:r>
            <a:r>
              <a:rPr lang="tr-TR" sz="3600" dirty="0" smtClean="0">
                <a:solidFill>
                  <a:schemeClr val="accent1">
                    <a:lumMod val="75000"/>
                  </a:schemeClr>
                </a:solidFill>
              </a:rPr>
              <a:t>.</a:t>
            </a:r>
            <a:endParaRPr lang="tr-TR" sz="3600" dirty="0">
              <a:solidFill>
                <a:schemeClr val="accent1">
                  <a:lumMod val="75000"/>
                </a:schemeClr>
              </a:solidFill>
            </a:endParaRPr>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2"/>
          <a:stretch>
            <a:fillRect/>
          </a:stretch>
        </p:blipFill>
        <p:spPr>
          <a:xfrm>
            <a:off x="179772" y="149394"/>
            <a:ext cx="11896725" cy="1419225"/>
          </a:xfrm>
          <a:prstGeom prst="rect">
            <a:avLst/>
          </a:prstGeom>
        </p:spPr>
      </p:pic>
      <p:pic>
        <p:nvPicPr>
          <p:cNvPr id="8" name="Resim 7"/>
          <p:cNvPicPr>
            <a:picLocks noChangeAspect="1"/>
          </p:cNvPicPr>
          <p:nvPr/>
        </p:nvPicPr>
        <p:blipFill>
          <a:blip r:embed="rId3"/>
          <a:stretch>
            <a:fillRect/>
          </a:stretch>
        </p:blipFill>
        <p:spPr>
          <a:xfrm>
            <a:off x="9695793" y="149395"/>
            <a:ext cx="2444204" cy="2339805"/>
          </a:xfrm>
          <a:prstGeom prst="rect">
            <a:avLst/>
          </a:prstGeom>
        </p:spPr>
      </p:pic>
      <p:grpSp>
        <p:nvGrpSpPr>
          <p:cNvPr id="3" name="Grup 2"/>
          <p:cNvGrpSpPr/>
          <p:nvPr/>
        </p:nvGrpSpPr>
        <p:grpSpPr>
          <a:xfrm>
            <a:off x="179772" y="1555373"/>
            <a:ext cx="9516021" cy="933827"/>
            <a:chOff x="1158875" y="3270646"/>
            <a:chExt cx="9620250" cy="1038225"/>
          </a:xfrm>
        </p:grpSpPr>
        <p:pic>
          <p:nvPicPr>
            <p:cNvPr id="2" name="Resim 1"/>
            <p:cNvPicPr>
              <a:picLocks noChangeAspect="1"/>
            </p:cNvPicPr>
            <p:nvPr/>
          </p:nvPicPr>
          <p:blipFill>
            <a:blip r:embed="rId4"/>
            <a:stretch>
              <a:fillRect/>
            </a:stretch>
          </p:blipFill>
          <p:spPr>
            <a:xfrm>
              <a:off x="1158875" y="3270646"/>
              <a:ext cx="9620250" cy="1038225"/>
            </a:xfrm>
            <a:prstGeom prst="rect">
              <a:avLst/>
            </a:prstGeom>
          </p:spPr>
        </p:pic>
        <p:sp>
          <p:nvSpPr>
            <p:cNvPr id="10" name="Dikdörtgen 9"/>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5" name="Dikdörtgen 4"/>
          <p:cNvSpPr/>
          <p:nvPr/>
        </p:nvSpPr>
        <p:spPr>
          <a:xfrm>
            <a:off x="783771" y="3180940"/>
            <a:ext cx="10614914" cy="2554545"/>
          </a:xfrm>
          <a:prstGeom prst="rect">
            <a:avLst/>
          </a:prstGeom>
        </p:spPr>
        <p:txBody>
          <a:bodyPr wrap="square">
            <a:spAutoFit/>
          </a:bodyPr>
          <a:lstStyle/>
          <a:p>
            <a:pPr lvl="0"/>
            <a:r>
              <a:rPr lang="tr-TR" sz="4000" dirty="0">
                <a:solidFill>
                  <a:schemeClr val="accent1">
                    <a:lumMod val="75000"/>
                  </a:schemeClr>
                </a:solidFill>
              </a:rPr>
              <a:t>İzleme araştırması korku ve baskıya yol açmayacak şekilde, öğrenme sürecini iyileştirici bir araçtır. </a:t>
            </a:r>
          </a:p>
          <a:p>
            <a:pPr lvl="0"/>
            <a:endParaRPr lang="tr-TR" sz="4000" dirty="0">
              <a:solidFill>
                <a:schemeClr val="accent1">
                  <a:lumMod val="75000"/>
                </a:schemeClr>
              </a:solidFill>
            </a:endParaRPr>
          </a:p>
          <a:p>
            <a:pPr lvl="0"/>
            <a:r>
              <a:rPr lang="tr-TR" sz="4000" dirty="0">
                <a:solidFill>
                  <a:schemeClr val="accent1">
                    <a:lumMod val="75000"/>
                  </a:schemeClr>
                </a:solidFill>
              </a:rPr>
              <a:t>Öğrenci, öğretmen ve veli dostu bir uygulamadır.</a:t>
            </a:r>
          </a:p>
        </p:txBody>
      </p:sp>
    </p:spTree>
    <p:extLst>
      <p:ext uri="{BB962C8B-B14F-4D97-AF65-F5344CB8AC3E}">
        <p14:creationId xmlns:p14="http://schemas.microsoft.com/office/powerpoint/2010/main" val="2809290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2"/>
          <a:stretch>
            <a:fillRect/>
          </a:stretch>
        </p:blipFill>
        <p:spPr>
          <a:xfrm>
            <a:off x="179772" y="149394"/>
            <a:ext cx="11896725" cy="1419225"/>
          </a:xfrm>
          <a:prstGeom prst="rect">
            <a:avLst/>
          </a:prstGeom>
        </p:spPr>
      </p:pic>
      <p:pic>
        <p:nvPicPr>
          <p:cNvPr id="8" name="Resim 7"/>
          <p:cNvPicPr>
            <a:picLocks noChangeAspect="1"/>
          </p:cNvPicPr>
          <p:nvPr/>
        </p:nvPicPr>
        <p:blipFill>
          <a:blip r:embed="rId3"/>
          <a:stretch>
            <a:fillRect/>
          </a:stretch>
        </p:blipFill>
        <p:spPr>
          <a:xfrm>
            <a:off x="9695793" y="149395"/>
            <a:ext cx="2444204" cy="2339805"/>
          </a:xfrm>
          <a:prstGeom prst="rect">
            <a:avLst/>
          </a:prstGeom>
        </p:spPr>
      </p:pic>
      <p:grpSp>
        <p:nvGrpSpPr>
          <p:cNvPr id="3" name="Grup 2"/>
          <p:cNvGrpSpPr/>
          <p:nvPr/>
        </p:nvGrpSpPr>
        <p:grpSpPr>
          <a:xfrm>
            <a:off x="179772" y="1555373"/>
            <a:ext cx="9516021" cy="933827"/>
            <a:chOff x="1158875" y="3270646"/>
            <a:chExt cx="9620250" cy="1038225"/>
          </a:xfrm>
        </p:grpSpPr>
        <p:pic>
          <p:nvPicPr>
            <p:cNvPr id="2" name="Resim 1"/>
            <p:cNvPicPr>
              <a:picLocks noChangeAspect="1"/>
            </p:cNvPicPr>
            <p:nvPr/>
          </p:nvPicPr>
          <p:blipFill>
            <a:blip r:embed="rId4"/>
            <a:stretch>
              <a:fillRect/>
            </a:stretch>
          </p:blipFill>
          <p:spPr>
            <a:xfrm>
              <a:off x="1158875" y="3270646"/>
              <a:ext cx="9620250" cy="1038225"/>
            </a:xfrm>
            <a:prstGeom prst="rect">
              <a:avLst/>
            </a:prstGeom>
          </p:spPr>
        </p:pic>
        <p:sp>
          <p:nvSpPr>
            <p:cNvPr id="10" name="Dikdörtgen 9"/>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5" name="Dikdörtgen 4"/>
          <p:cNvSpPr/>
          <p:nvPr/>
        </p:nvSpPr>
        <p:spPr>
          <a:xfrm>
            <a:off x="820677" y="3909733"/>
            <a:ext cx="10614914" cy="1015663"/>
          </a:xfrm>
          <a:prstGeom prst="rect">
            <a:avLst/>
          </a:prstGeom>
        </p:spPr>
        <p:txBody>
          <a:bodyPr wrap="square">
            <a:spAutoFit/>
          </a:bodyPr>
          <a:lstStyle/>
          <a:p>
            <a:pPr lvl="0" algn="ctr"/>
            <a:r>
              <a:rPr lang="tr-TR" sz="6000" b="1" dirty="0" smtClean="0"/>
              <a:t>ÖBİA YAPISI</a:t>
            </a:r>
            <a:endParaRPr lang="tr-TR" sz="6000" b="1" dirty="0"/>
          </a:p>
        </p:txBody>
      </p:sp>
    </p:spTree>
    <p:extLst>
      <p:ext uri="{BB962C8B-B14F-4D97-AF65-F5344CB8AC3E}">
        <p14:creationId xmlns:p14="http://schemas.microsoft.com/office/powerpoint/2010/main" val="1082030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6407021" y="2734707"/>
            <a:ext cx="5784979" cy="3485570"/>
          </a:xfrm>
          <a:prstGeom prst="rect">
            <a:avLst/>
          </a:prstGeom>
        </p:spPr>
        <p:txBody>
          <a:bodyPr wrap="square">
            <a:spAutoFit/>
          </a:bodyPr>
          <a:lstStyle/>
          <a:p>
            <a:r>
              <a:rPr lang="tr-TR" sz="2800" dirty="0" smtClean="0">
                <a:solidFill>
                  <a:srgbClr val="FF0000"/>
                </a:solidFill>
              </a:rPr>
              <a:t>Türkçe</a:t>
            </a:r>
            <a:r>
              <a:rPr lang="tr-TR" sz="2800" dirty="0">
                <a:solidFill>
                  <a:srgbClr val="FF0000"/>
                </a:solidFill>
              </a:rPr>
              <a:t>, Matematik, Fen Bilimleri </a:t>
            </a:r>
            <a:r>
              <a:rPr lang="tr-TR" sz="2800" dirty="0">
                <a:solidFill>
                  <a:schemeClr val="accent1">
                    <a:lumMod val="75000"/>
                  </a:schemeClr>
                </a:solidFill>
              </a:rPr>
              <a:t>Derslerinden</a:t>
            </a:r>
          </a:p>
          <a:p>
            <a:endParaRPr lang="tr-TR" sz="1400" dirty="0">
              <a:solidFill>
                <a:schemeClr val="accent1">
                  <a:lumMod val="75000"/>
                </a:schemeClr>
              </a:solidFill>
            </a:endParaRPr>
          </a:p>
          <a:p>
            <a:r>
              <a:rPr lang="tr-TR" sz="2800" dirty="0">
                <a:solidFill>
                  <a:srgbClr val="FF0000"/>
                </a:solidFill>
              </a:rPr>
              <a:t>4,7 ve 10. sınıf </a:t>
            </a:r>
            <a:r>
              <a:rPr lang="tr-TR" sz="2800" dirty="0">
                <a:solidFill>
                  <a:schemeClr val="accent1">
                    <a:lumMod val="75000"/>
                  </a:schemeClr>
                </a:solidFill>
              </a:rPr>
              <a:t>düzeylerinde </a:t>
            </a:r>
            <a:endParaRPr lang="tr-TR" sz="2800" dirty="0" smtClean="0">
              <a:solidFill>
                <a:schemeClr val="accent1">
                  <a:lumMod val="75000"/>
                </a:schemeClr>
              </a:solidFill>
            </a:endParaRPr>
          </a:p>
          <a:p>
            <a:endParaRPr lang="tr-TR" sz="1050" dirty="0">
              <a:solidFill>
                <a:schemeClr val="accent1">
                  <a:lumMod val="75000"/>
                </a:schemeClr>
              </a:solidFill>
            </a:endParaRPr>
          </a:p>
          <a:p>
            <a:r>
              <a:rPr lang="tr-TR" sz="3600" b="1" u="sng" dirty="0" smtClean="0"/>
              <a:t>herhangi </a:t>
            </a:r>
            <a:r>
              <a:rPr lang="tr-TR" sz="3600" b="1" u="sng" dirty="0"/>
              <a:t>bir </a:t>
            </a:r>
            <a:r>
              <a:rPr lang="tr-TR" sz="3600" b="1" u="sng" dirty="0" err="1"/>
              <a:t>notlandırma</a:t>
            </a:r>
            <a:r>
              <a:rPr lang="tr-TR" sz="3600" b="1" u="sng" dirty="0"/>
              <a:t> </a:t>
            </a:r>
            <a:r>
              <a:rPr lang="tr-TR" sz="3600" b="1" u="sng" dirty="0" smtClean="0"/>
              <a:t>olmaksızın</a:t>
            </a:r>
          </a:p>
          <a:p>
            <a:endParaRPr lang="tr-TR" sz="1200" dirty="0">
              <a:solidFill>
                <a:schemeClr val="accent1">
                  <a:lumMod val="75000"/>
                </a:schemeClr>
              </a:solidFill>
            </a:endParaRPr>
          </a:p>
          <a:p>
            <a:r>
              <a:rPr lang="tr-TR" sz="2800" dirty="0" smtClean="0">
                <a:solidFill>
                  <a:schemeClr val="accent1">
                    <a:lumMod val="75000"/>
                  </a:schemeClr>
                </a:solidFill>
              </a:rPr>
              <a:t>yapılmaktadır</a:t>
            </a:r>
            <a:r>
              <a:rPr lang="tr-TR" sz="2800" dirty="0">
                <a:solidFill>
                  <a:schemeClr val="accent1">
                    <a:lumMod val="75000"/>
                  </a:schemeClr>
                </a:solidFill>
              </a:rPr>
              <a:t>. </a:t>
            </a:r>
            <a:endParaRPr lang="tr-TR" sz="2800" dirty="0">
              <a:solidFill>
                <a:srgbClr val="00B0F0"/>
              </a:solidFill>
            </a:endParaRPr>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10"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23" name="22 Yuvarlatılmış Dikdörtgen"/>
          <p:cNvSpPr/>
          <p:nvPr/>
        </p:nvSpPr>
        <p:spPr>
          <a:xfrm>
            <a:off x="223935" y="2743199"/>
            <a:ext cx="2593909" cy="1642189"/>
          </a:xfrm>
          <a:prstGeom prst="roundRect">
            <a:avLst/>
          </a:prstGeom>
          <a:solidFill>
            <a:srgbClr val="0070C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tr-TR" sz="2000" dirty="0"/>
              <a:t>Yeni Nesil Sorular</a:t>
            </a:r>
          </a:p>
        </p:txBody>
      </p:sp>
      <p:sp>
        <p:nvSpPr>
          <p:cNvPr id="24" name="23 Yuvarlatılmış Dikdörtgen"/>
          <p:cNvSpPr/>
          <p:nvPr/>
        </p:nvSpPr>
        <p:spPr>
          <a:xfrm>
            <a:off x="3069771" y="2743199"/>
            <a:ext cx="2537927" cy="160175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t>Okul Bazlı Değerlendirme</a:t>
            </a:r>
          </a:p>
        </p:txBody>
      </p:sp>
      <p:sp>
        <p:nvSpPr>
          <p:cNvPr id="25" name="24 Yuvarlatılmış Dikdörtgen"/>
          <p:cNvSpPr/>
          <p:nvPr/>
        </p:nvSpPr>
        <p:spPr>
          <a:xfrm>
            <a:off x="158620" y="4534678"/>
            <a:ext cx="2724538" cy="1623526"/>
          </a:xfrm>
          <a:prstGeom prst="roundRect">
            <a:avLst/>
          </a:prstGeom>
          <a:solidFill>
            <a:srgbClr val="0070C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tr-TR" sz="2000" dirty="0"/>
              <a:t>Öğrenci ve Paydaşlara Geribildirim</a:t>
            </a:r>
          </a:p>
        </p:txBody>
      </p:sp>
      <p:sp>
        <p:nvSpPr>
          <p:cNvPr id="26" name="25 Yuvarlatılmış Dikdörtgen"/>
          <p:cNvSpPr/>
          <p:nvPr/>
        </p:nvSpPr>
        <p:spPr>
          <a:xfrm>
            <a:off x="3069771" y="4534678"/>
            <a:ext cx="2547257" cy="1623526"/>
          </a:xfrm>
          <a:prstGeom prst="roundRect">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000" dirty="0"/>
              <a:t>Öğrenci Öğretmen ve Yönetici Anketleri</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706483" y="3136328"/>
            <a:ext cx="10679497" cy="2862322"/>
          </a:xfrm>
          <a:prstGeom prst="rect">
            <a:avLst/>
          </a:prstGeom>
        </p:spPr>
        <p:txBody>
          <a:bodyPr wrap="square">
            <a:spAutoFit/>
          </a:bodyPr>
          <a:lstStyle/>
          <a:p>
            <a:r>
              <a:rPr lang="tr-TR" sz="3600" dirty="0">
                <a:solidFill>
                  <a:schemeClr val="accent1">
                    <a:lumMod val="75000"/>
                  </a:schemeClr>
                </a:solidFill>
              </a:rPr>
              <a:t>Özellikle öğrencilere öğrenme sürecinde nelerin yolunda gidip gitmediğine ilişkin kritik bilgiyi sağlayarak gelişimleri için yol göstermektir. Gelişim sürecinin oldukça kısalması, telafi sürecinin başlaması bu kritik bilgiye bağlıdır.</a:t>
            </a:r>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Tree>
    <p:extLst>
      <p:ext uri="{BB962C8B-B14F-4D97-AF65-F5344CB8AC3E}">
        <p14:creationId xmlns:p14="http://schemas.microsoft.com/office/powerpoint/2010/main" val="3931487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723900" y="2456795"/>
            <a:ext cx="10915650" cy="3539430"/>
          </a:xfrm>
          <a:prstGeom prst="rect">
            <a:avLst/>
          </a:prstGeom>
        </p:spPr>
        <p:txBody>
          <a:bodyPr wrap="square">
            <a:spAutoFit/>
          </a:bodyPr>
          <a:lstStyle/>
          <a:p>
            <a:endParaRPr lang="tr-TR" sz="3200" b="1" dirty="0"/>
          </a:p>
          <a:p>
            <a:r>
              <a:rPr lang="tr-TR" sz="3200" b="1" dirty="0"/>
              <a:t>SÜREÇ ve SONUÇ ODAKLI BÜTÜNSEL YAKLAŞIM</a:t>
            </a:r>
            <a:br>
              <a:rPr lang="tr-TR" sz="3200" b="1" dirty="0"/>
            </a:br>
            <a:endParaRPr lang="tr-TR" sz="3200" b="1" dirty="0" smtClean="0"/>
          </a:p>
          <a:p>
            <a:r>
              <a:rPr lang="tr-TR" sz="3200" b="1" dirty="0" smtClean="0">
                <a:solidFill>
                  <a:schemeClr val="accent1">
                    <a:lumMod val="75000"/>
                  </a:schemeClr>
                </a:solidFill>
              </a:rPr>
              <a:t>öğrencinin </a:t>
            </a:r>
            <a:r>
              <a:rPr lang="tr-TR" sz="3200" b="1" dirty="0">
                <a:solidFill>
                  <a:srgbClr val="FF0000"/>
                </a:solidFill>
              </a:rPr>
              <a:t>ne kadar </a:t>
            </a:r>
            <a:r>
              <a:rPr lang="tr-TR" sz="3200" b="1" dirty="0">
                <a:solidFill>
                  <a:schemeClr val="accent1">
                    <a:lumMod val="75000"/>
                  </a:schemeClr>
                </a:solidFill>
              </a:rPr>
              <a:t>bildiğini </a:t>
            </a:r>
            <a:r>
              <a:rPr lang="tr-TR" sz="3200" b="1" dirty="0">
                <a:solidFill>
                  <a:srgbClr val="FF0000"/>
                </a:solidFill>
              </a:rPr>
              <a:t>değil</a:t>
            </a:r>
            <a:r>
              <a:rPr lang="tr-TR" sz="3200" b="1" dirty="0">
                <a:solidFill>
                  <a:schemeClr val="accent1">
                    <a:lumMod val="75000"/>
                  </a:schemeClr>
                </a:solidFill>
              </a:rPr>
              <a:t>, </a:t>
            </a:r>
            <a:endParaRPr lang="tr-TR" sz="3200" b="1" dirty="0" smtClean="0">
              <a:solidFill>
                <a:schemeClr val="accent1">
                  <a:lumMod val="75000"/>
                </a:schemeClr>
              </a:solidFill>
            </a:endParaRPr>
          </a:p>
          <a:p>
            <a:endParaRPr lang="tr-TR" sz="3200" b="1" dirty="0">
              <a:solidFill>
                <a:schemeClr val="accent1">
                  <a:lumMod val="75000"/>
                </a:schemeClr>
              </a:solidFill>
            </a:endParaRPr>
          </a:p>
          <a:p>
            <a:r>
              <a:rPr lang="tr-TR" sz="3200" b="1" dirty="0" smtClean="0">
                <a:solidFill>
                  <a:schemeClr val="accent1">
                    <a:lumMod val="75000"/>
                  </a:schemeClr>
                </a:solidFill>
              </a:rPr>
              <a:t>neleri </a:t>
            </a:r>
            <a:r>
              <a:rPr lang="tr-TR" sz="3200" b="1" dirty="0">
                <a:solidFill>
                  <a:schemeClr val="accent1">
                    <a:lumMod val="75000"/>
                  </a:schemeClr>
                </a:solidFill>
              </a:rPr>
              <a:t>öğrenip neleri öğrenemediğini teşhis eden ve öğrenme eksiklerini gidermek için iyileştirme süreci hazırlayan sistemdir. </a:t>
            </a:r>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Tree>
    <p:extLst>
      <p:ext uri="{BB962C8B-B14F-4D97-AF65-F5344CB8AC3E}">
        <p14:creationId xmlns:p14="http://schemas.microsoft.com/office/powerpoint/2010/main" val="3931487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615820" y="2575249"/>
            <a:ext cx="10837118" cy="1815882"/>
          </a:xfrm>
          <a:prstGeom prst="rect">
            <a:avLst/>
          </a:prstGeom>
        </p:spPr>
        <p:txBody>
          <a:bodyPr wrap="square">
            <a:spAutoFit/>
          </a:bodyPr>
          <a:lstStyle/>
          <a:p>
            <a:r>
              <a:rPr lang="tr-TR" sz="2800" b="1" dirty="0">
                <a:solidFill>
                  <a:srgbClr val="FF0000"/>
                </a:solidFill>
              </a:rPr>
              <a:t>SÜREÇ ve SONUÇ ODAKLI BÜTÜNSEL YAKLAŞIM</a:t>
            </a:r>
            <a:r>
              <a:rPr lang="tr-TR" sz="2800" b="1" dirty="0"/>
              <a:t/>
            </a:r>
            <a:br>
              <a:rPr lang="tr-TR" sz="2800" b="1" dirty="0"/>
            </a:br>
            <a:endParaRPr lang="tr-TR" sz="2800" dirty="0">
              <a:solidFill>
                <a:schemeClr val="accent1">
                  <a:lumMod val="75000"/>
                </a:schemeClr>
              </a:solidFill>
            </a:endParaRPr>
          </a:p>
          <a:p>
            <a:r>
              <a:rPr lang="tr-TR" sz="2800" dirty="0">
                <a:solidFill>
                  <a:schemeClr val="accent1">
                    <a:lumMod val="75000"/>
                  </a:schemeClr>
                </a:solidFill>
              </a:rPr>
              <a:t>Doğru verilerle tüm paydaşların doğru karar almasının desteklenmesi </a:t>
            </a:r>
          </a:p>
          <a:p>
            <a:endParaRPr lang="tr-TR" sz="2800" dirty="0">
              <a:solidFill>
                <a:schemeClr val="accent1">
                  <a:lumMod val="75000"/>
                </a:schemeClr>
              </a:solidFill>
            </a:endParaRPr>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8" name="7 Oval"/>
          <p:cNvSpPr/>
          <p:nvPr/>
        </p:nvSpPr>
        <p:spPr>
          <a:xfrm>
            <a:off x="74644" y="4124131"/>
            <a:ext cx="3682482" cy="1889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Eksikliklerin tespit edilmesi</a:t>
            </a:r>
          </a:p>
        </p:txBody>
      </p:sp>
      <p:sp>
        <p:nvSpPr>
          <p:cNvPr id="13" name="12 Oval"/>
          <p:cNvSpPr/>
          <p:nvPr/>
        </p:nvSpPr>
        <p:spPr>
          <a:xfrm>
            <a:off x="4257868" y="4108580"/>
            <a:ext cx="3682482" cy="1889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Geribildirim verilmesi</a:t>
            </a:r>
          </a:p>
        </p:txBody>
      </p:sp>
      <p:sp>
        <p:nvSpPr>
          <p:cNvPr id="14" name="13 Oval"/>
          <p:cNvSpPr/>
          <p:nvPr/>
        </p:nvSpPr>
        <p:spPr>
          <a:xfrm>
            <a:off x="8422430" y="4074368"/>
            <a:ext cx="3682482" cy="1889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Sürecin iyileştirilmesi</a:t>
            </a:r>
          </a:p>
        </p:txBody>
      </p:sp>
      <p:sp>
        <p:nvSpPr>
          <p:cNvPr id="15" name="14 Sağ Ok"/>
          <p:cNvSpPr/>
          <p:nvPr/>
        </p:nvSpPr>
        <p:spPr>
          <a:xfrm>
            <a:off x="3862873" y="4777273"/>
            <a:ext cx="391886" cy="485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6" name="15 Sağ Ok"/>
          <p:cNvSpPr/>
          <p:nvPr/>
        </p:nvSpPr>
        <p:spPr>
          <a:xfrm>
            <a:off x="7971453" y="4705739"/>
            <a:ext cx="391886" cy="485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extLst>
      <p:ext uri="{BB962C8B-B14F-4D97-AF65-F5344CB8AC3E}">
        <p14:creationId xmlns:p14="http://schemas.microsoft.com/office/powerpoint/2010/main" val="3931487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9" name="Dikdörtgen 8"/>
          <p:cNvSpPr/>
          <p:nvPr/>
        </p:nvSpPr>
        <p:spPr>
          <a:xfrm>
            <a:off x="458403" y="3013644"/>
            <a:ext cx="11733597" cy="2554545"/>
          </a:xfrm>
          <a:prstGeom prst="rect">
            <a:avLst/>
          </a:prstGeom>
        </p:spPr>
        <p:txBody>
          <a:bodyPr wrap="square">
            <a:spAutoFit/>
          </a:bodyPr>
          <a:lstStyle/>
          <a:p>
            <a:pPr marL="457200" lvl="0" indent="-457200">
              <a:buFont typeface="Arial" panose="020B0604020202020204" pitchFamily="34" charset="0"/>
              <a:buChar char="•"/>
            </a:pPr>
            <a:r>
              <a:rPr lang="tr-TR" sz="3200" dirty="0">
                <a:solidFill>
                  <a:schemeClr val="accent1">
                    <a:lumMod val="75000"/>
                  </a:schemeClr>
                </a:solidFill>
              </a:rPr>
              <a:t>Kolaylaştırıcıdır</a:t>
            </a:r>
          </a:p>
          <a:p>
            <a:pPr marL="457200" lvl="0" indent="-457200">
              <a:buFont typeface="Arial" panose="020B0604020202020204" pitchFamily="34" charset="0"/>
              <a:buChar char="•"/>
            </a:pPr>
            <a:r>
              <a:rPr lang="tr-TR" sz="3200" dirty="0">
                <a:solidFill>
                  <a:schemeClr val="accent1">
                    <a:lumMod val="75000"/>
                  </a:schemeClr>
                </a:solidFill>
              </a:rPr>
              <a:t>Süreci iyileştirir, hızlandırır</a:t>
            </a:r>
          </a:p>
          <a:p>
            <a:pPr marL="457200" lvl="0" indent="-457200">
              <a:buFont typeface="Arial" panose="020B0604020202020204" pitchFamily="34" charset="0"/>
              <a:buChar char="•"/>
            </a:pPr>
            <a:r>
              <a:rPr lang="tr-TR" sz="3200" dirty="0">
                <a:solidFill>
                  <a:schemeClr val="accent1">
                    <a:lumMod val="75000"/>
                  </a:schemeClr>
                </a:solidFill>
              </a:rPr>
              <a:t>Öğretmenin gelişimine olanak sağlar</a:t>
            </a:r>
          </a:p>
          <a:p>
            <a:pPr marL="457200" lvl="0" indent="-457200">
              <a:buFont typeface="Arial" panose="020B0604020202020204" pitchFamily="34" charset="0"/>
              <a:buChar char="•"/>
            </a:pPr>
            <a:r>
              <a:rPr lang="tr-TR" sz="3200" dirty="0">
                <a:solidFill>
                  <a:schemeClr val="accent1">
                    <a:lumMod val="75000"/>
                  </a:schemeClr>
                </a:solidFill>
              </a:rPr>
              <a:t>Öğrencilere bireysel performanslarına ilişkin karar vermelerine yardımcı olur öğrenme sorumluluklarını gösterir</a:t>
            </a:r>
          </a:p>
        </p:txBody>
      </p:sp>
    </p:spTree>
    <p:extLst>
      <p:ext uri="{BB962C8B-B14F-4D97-AF65-F5344CB8AC3E}">
        <p14:creationId xmlns:p14="http://schemas.microsoft.com/office/powerpoint/2010/main" val="756150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2"/>
          <a:stretch>
            <a:fillRect/>
          </a:stretch>
        </p:blipFill>
        <p:spPr>
          <a:xfrm>
            <a:off x="179772" y="149394"/>
            <a:ext cx="11896725" cy="1419225"/>
          </a:xfrm>
          <a:prstGeom prst="rect">
            <a:avLst/>
          </a:prstGeom>
        </p:spPr>
      </p:pic>
      <p:pic>
        <p:nvPicPr>
          <p:cNvPr id="8" name="Resim 7"/>
          <p:cNvPicPr>
            <a:picLocks noChangeAspect="1"/>
          </p:cNvPicPr>
          <p:nvPr/>
        </p:nvPicPr>
        <p:blipFill>
          <a:blip r:embed="rId3"/>
          <a:stretch>
            <a:fillRect/>
          </a:stretch>
        </p:blipFill>
        <p:spPr>
          <a:xfrm>
            <a:off x="9695793" y="149395"/>
            <a:ext cx="2444204" cy="2339805"/>
          </a:xfrm>
          <a:prstGeom prst="rect">
            <a:avLst/>
          </a:prstGeom>
        </p:spPr>
      </p:pic>
      <p:grpSp>
        <p:nvGrpSpPr>
          <p:cNvPr id="3" name="Grup 2"/>
          <p:cNvGrpSpPr/>
          <p:nvPr/>
        </p:nvGrpSpPr>
        <p:grpSpPr>
          <a:xfrm>
            <a:off x="179772" y="1555373"/>
            <a:ext cx="9516021" cy="933827"/>
            <a:chOff x="1158875" y="3270646"/>
            <a:chExt cx="9620250" cy="1038225"/>
          </a:xfrm>
        </p:grpSpPr>
        <p:pic>
          <p:nvPicPr>
            <p:cNvPr id="2" name="Resim 1"/>
            <p:cNvPicPr>
              <a:picLocks noChangeAspect="1"/>
            </p:cNvPicPr>
            <p:nvPr/>
          </p:nvPicPr>
          <p:blipFill>
            <a:blip r:embed="rId4"/>
            <a:stretch>
              <a:fillRect/>
            </a:stretch>
          </p:blipFill>
          <p:spPr>
            <a:xfrm>
              <a:off x="1158875" y="3270646"/>
              <a:ext cx="9620250" cy="1038225"/>
            </a:xfrm>
            <a:prstGeom prst="rect">
              <a:avLst/>
            </a:prstGeom>
          </p:spPr>
        </p:pic>
        <p:sp>
          <p:nvSpPr>
            <p:cNvPr id="10" name="Dikdörtgen 9"/>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5" name="Dikdörtgen 4"/>
          <p:cNvSpPr/>
          <p:nvPr/>
        </p:nvSpPr>
        <p:spPr>
          <a:xfrm>
            <a:off x="820677" y="3909733"/>
            <a:ext cx="10614914" cy="1015663"/>
          </a:xfrm>
          <a:prstGeom prst="rect">
            <a:avLst/>
          </a:prstGeom>
        </p:spPr>
        <p:txBody>
          <a:bodyPr wrap="square">
            <a:spAutoFit/>
          </a:bodyPr>
          <a:lstStyle/>
          <a:p>
            <a:pPr lvl="0" algn="ctr"/>
            <a:r>
              <a:rPr lang="tr-TR" sz="6000" b="1" dirty="0" smtClean="0"/>
              <a:t>ÖBİA </a:t>
            </a:r>
            <a:r>
              <a:rPr lang="tr-TR" sz="6000" b="1" dirty="0" smtClean="0"/>
              <a:t>NE DEĞİL?</a:t>
            </a:r>
            <a:endParaRPr lang="tr-TR" sz="6000" b="1" dirty="0"/>
          </a:p>
        </p:txBody>
      </p:sp>
    </p:spTree>
    <p:extLst>
      <p:ext uri="{BB962C8B-B14F-4D97-AF65-F5344CB8AC3E}">
        <p14:creationId xmlns:p14="http://schemas.microsoft.com/office/powerpoint/2010/main" val="2293764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8" name="Dikdörtgen 7"/>
          <p:cNvSpPr/>
          <p:nvPr/>
        </p:nvSpPr>
        <p:spPr>
          <a:xfrm>
            <a:off x="391886" y="3444497"/>
            <a:ext cx="11684611" cy="2554545"/>
          </a:xfrm>
          <a:prstGeom prst="rect">
            <a:avLst/>
          </a:prstGeom>
        </p:spPr>
        <p:txBody>
          <a:bodyPr wrap="square">
            <a:spAutoFit/>
          </a:bodyPr>
          <a:lstStyle/>
          <a:p>
            <a:pPr marL="457200" indent="-457200">
              <a:buFont typeface="Arial" panose="020B0604020202020204" pitchFamily="34" charset="0"/>
              <a:buChar char="•"/>
            </a:pPr>
            <a:r>
              <a:rPr lang="tr-TR" sz="3200" dirty="0">
                <a:solidFill>
                  <a:schemeClr val="accent1">
                    <a:lumMod val="75000"/>
                  </a:schemeClr>
                </a:solidFill>
              </a:rPr>
              <a:t>Telafi ve destekleme sürecini başlatır</a:t>
            </a:r>
          </a:p>
          <a:p>
            <a:pPr marL="457200" indent="-457200">
              <a:buFont typeface="Arial" panose="020B0604020202020204" pitchFamily="34" charset="0"/>
              <a:buChar char="•"/>
            </a:pPr>
            <a:r>
              <a:rPr lang="tr-TR" sz="3200" dirty="0">
                <a:solidFill>
                  <a:schemeClr val="accent1">
                    <a:lumMod val="75000"/>
                  </a:schemeClr>
                </a:solidFill>
              </a:rPr>
              <a:t>Paydaşlara ve ailelere öğrenme süreci ile ilgili anlamlı veriler sunar</a:t>
            </a:r>
          </a:p>
          <a:p>
            <a:pPr marL="457200" indent="-457200">
              <a:buFont typeface="Arial" panose="020B0604020202020204" pitchFamily="34" charset="0"/>
              <a:buChar char="•"/>
            </a:pPr>
            <a:r>
              <a:rPr lang="tr-TR" sz="3200" dirty="0">
                <a:solidFill>
                  <a:schemeClr val="accent1">
                    <a:lumMod val="75000"/>
                  </a:schemeClr>
                </a:solidFill>
              </a:rPr>
              <a:t>Eğitim sistemi ve eğitim politikaları açısından kritik bilgiler içeren veri ve raporlar sağlanır.</a:t>
            </a:r>
          </a:p>
          <a:p>
            <a:pPr marL="457200" indent="-457200">
              <a:buFont typeface="Arial" panose="020B0604020202020204" pitchFamily="34" charset="0"/>
              <a:buChar char="•"/>
            </a:pPr>
            <a:endParaRPr lang="tr-TR" sz="3200" dirty="0"/>
          </a:p>
        </p:txBody>
      </p:sp>
    </p:spTree>
    <p:extLst>
      <p:ext uri="{BB962C8B-B14F-4D97-AF65-F5344CB8AC3E}">
        <p14:creationId xmlns:p14="http://schemas.microsoft.com/office/powerpoint/2010/main" val="1842894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İçerik Yer Tutucusu 3"/>
          <p:cNvGraphicFramePr>
            <a:graphicFrameLocks/>
          </p:cNvGraphicFramePr>
          <p:nvPr/>
        </p:nvGraphicFramePr>
        <p:xfrm>
          <a:off x="2514600" y="2516375"/>
          <a:ext cx="7353300" cy="4570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Resim 5"/>
          <p:cNvPicPr>
            <a:picLocks noChangeAspect="1"/>
          </p:cNvPicPr>
          <p:nvPr/>
        </p:nvPicPr>
        <p:blipFill>
          <a:blip r:embed="rId7"/>
          <a:stretch>
            <a:fillRect/>
          </a:stretch>
        </p:blipFill>
        <p:spPr>
          <a:xfrm>
            <a:off x="179772" y="149394"/>
            <a:ext cx="11896725" cy="1419225"/>
          </a:xfrm>
          <a:prstGeom prst="rect">
            <a:avLst/>
          </a:prstGeom>
        </p:spPr>
      </p:pic>
      <p:pic>
        <p:nvPicPr>
          <p:cNvPr id="7" name="Resim 6"/>
          <p:cNvPicPr>
            <a:picLocks noChangeAspect="1"/>
          </p:cNvPicPr>
          <p:nvPr/>
        </p:nvPicPr>
        <p:blipFill>
          <a:blip r:embed="rId8"/>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9"/>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9" name="Dikdörtgen 7"/>
          <p:cNvSpPr/>
          <p:nvPr/>
        </p:nvSpPr>
        <p:spPr>
          <a:xfrm>
            <a:off x="616443" y="2987487"/>
            <a:ext cx="2160495" cy="1712259"/>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a:ln>
                  <a:noFill/>
                </a:ln>
                <a:solidFill>
                  <a:prstClr val="white"/>
                </a:solidFill>
                <a:effectLst/>
                <a:uLnTx/>
                <a:uFillTx/>
                <a:latin typeface="Calibri" panose="020F0502020204030204"/>
                <a:ea typeface="+mn-ea"/>
                <a:cs typeface="+mn-cs"/>
              </a:rPr>
              <a:t>İzleme Sınavı</a:t>
            </a:r>
          </a:p>
        </p:txBody>
      </p:sp>
      <p:sp>
        <p:nvSpPr>
          <p:cNvPr id="10" name="Dikdörtgen 8"/>
          <p:cNvSpPr/>
          <p:nvPr/>
        </p:nvSpPr>
        <p:spPr>
          <a:xfrm>
            <a:off x="9307606" y="2796987"/>
            <a:ext cx="2652252" cy="1712259"/>
          </a:xfrm>
          <a:prstGeom prst="rect">
            <a:avLst/>
          </a:prstGeom>
          <a:solidFill>
            <a:srgbClr val="FF0000"/>
          </a:solidFill>
        </p:spPr>
        <p:style>
          <a:lnRef idx="1">
            <a:schemeClr val="accent5"/>
          </a:lnRef>
          <a:fillRef idx="3">
            <a:schemeClr val="accent5"/>
          </a:fillRef>
          <a:effectRef idx="2">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a:ln>
                  <a:noFill/>
                </a:ln>
                <a:solidFill>
                  <a:prstClr val="white"/>
                </a:solidFill>
                <a:effectLst/>
                <a:uLnTx/>
                <a:uFillTx/>
                <a:latin typeface="Calibri" panose="020F0502020204030204"/>
                <a:ea typeface="+mn-ea"/>
                <a:cs typeface="+mn-cs"/>
              </a:rPr>
              <a:t>Karne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a:ln>
                  <a:noFill/>
                </a:ln>
                <a:solidFill>
                  <a:prstClr val="white"/>
                </a:solidFill>
                <a:effectLst/>
                <a:uLnTx/>
                <a:uFillTx/>
                <a:latin typeface="Calibri" panose="020F0502020204030204"/>
                <a:ea typeface="+mn-ea"/>
                <a:cs typeface="+mn-cs"/>
              </a:rPr>
              <a:t>(Öğrenci, öğretmen, okul)</a:t>
            </a:r>
          </a:p>
        </p:txBody>
      </p:sp>
      <p:sp>
        <p:nvSpPr>
          <p:cNvPr id="13" name="Dikdörtgen 9"/>
          <p:cNvSpPr/>
          <p:nvPr/>
        </p:nvSpPr>
        <p:spPr>
          <a:xfrm>
            <a:off x="9375782" y="4921624"/>
            <a:ext cx="2545976" cy="1873623"/>
          </a:xfrm>
          <a:prstGeom prst="rect">
            <a:avLst/>
          </a:prstGeom>
          <a:solidFill>
            <a:srgbClr val="00B050"/>
          </a:solidFill>
        </p:spPr>
        <p:style>
          <a:lnRef idx="1">
            <a:schemeClr val="accent5"/>
          </a:lnRef>
          <a:fillRef idx="3">
            <a:schemeClr val="accent5"/>
          </a:fillRef>
          <a:effectRef idx="2">
            <a:schemeClr val="accent5"/>
          </a:effectRef>
          <a:fontRef idx="minor">
            <a:schemeClr val="lt1"/>
          </a:fontRef>
        </p:style>
        <p:txBody>
          <a:bodyPr rtlCol="0" anchor="ctr"/>
          <a:lstStyle/>
          <a:p>
            <a:pPr lvl="0" algn="ctr">
              <a:defRPr/>
            </a:pPr>
            <a:r>
              <a:rPr lang="tr-TR" sz="2000" b="1" dirty="0">
                <a:solidFill>
                  <a:prstClr val="white"/>
                </a:solidFill>
              </a:rPr>
              <a:t>Raporlama</a:t>
            </a:r>
          </a:p>
          <a:p>
            <a:pPr lvl="0" algn="ctr">
              <a:defRPr/>
            </a:pPr>
            <a:r>
              <a:rPr lang="tr-TR" sz="2000" b="1" dirty="0">
                <a:solidFill>
                  <a:prstClr val="white"/>
                </a:solidFill>
              </a:rPr>
              <a:t>(ilçe, il, Türkiye)</a:t>
            </a:r>
          </a:p>
        </p:txBody>
      </p:sp>
      <p:sp>
        <p:nvSpPr>
          <p:cNvPr id="14" name="Sağ Ok 10"/>
          <p:cNvSpPr/>
          <p:nvPr/>
        </p:nvSpPr>
        <p:spPr>
          <a:xfrm rot="11447831">
            <a:off x="3352800" y="3879850"/>
            <a:ext cx="673100"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Sağ Ok 11"/>
          <p:cNvSpPr/>
          <p:nvPr/>
        </p:nvSpPr>
        <p:spPr>
          <a:xfrm rot="19719836">
            <a:off x="8178929" y="3586275"/>
            <a:ext cx="673100"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ağ Ok 12"/>
          <p:cNvSpPr/>
          <p:nvPr/>
        </p:nvSpPr>
        <p:spPr>
          <a:xfrm rot="1467282">
            <a:off x="7956679" y="6140450"/>
            <a:ext cx="673100"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289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P spid="9" grpId="0" animBg="1"/>
      <p:bldP spid="10"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2"/>
          <a:stretch>
            <a:fillRect/>
          </a:stretch>
        </p:blipFill>
        <p:spPr>
          <a:xfrm>
            <a:off x="179772" y="149394"/>
            <a:ext cx="11896725" cy="1419225"/>
          </a:xfrm>
          <a:prstGeom prst="rect">
            <a:avLst/>
          </a:prstGeom>
        </p:spPr>
      </p:pic>
      <p:pic>
        <p:nvPicPr>
          <p:cNvPr id="8" name="Resim 7"/>
          <p:cNvPicPr>
            <a:picLocks noChangeAspect="1"/>
          </p:cNvPicPr>
          <p:nvPr/>
        </p:nvPicPr>
        <p:blipFill>
          <a:blip r:embed="rId3"/>
          <a:stretch>
            <a:fillRect/>
          </a:stretch>
        </p:blipFill>
        <p:spPr>
          <a:xfrm>
            <a:off x="9695793" y="149395"/>
            <a:ext cx="2444204" cy="2339805"/>
          </a:xfrm>
          <a:prstGeom prst="rect">
            <a:avLst/>
          </a:prstGeom>
        </p:spPr>
      </p:pic>
      <p:grpSp>
        <p:nvGrpSpPr>
          <p:cNvPr id="3" name="Grup 2"/>
          <p:cNvGrpSpPr/>
          <p:nvPr/>
        </p:nvGrpSpPr>
        <p:grpSpPr>
          <a:xfrm>
            <a:off x="179772" y="1555373"/>
            <a:ext cx="9516021" cy="933827"/>
            <a:chOff x="1158875" y="3270646"/>
            <a:chExt cx="9620250" cy="1038225"/>
          </a:xfrm>
        </p:grpSpPr>
        <p:pic>
          <p:nvPicPr>
            <p:cNvPr id="2" name="Resim 1"/>
            <p:cNvPicPr>
              <a:picLocks noChangeAspect="1"/>
            </p:cNvPicPr>
            <p:nvPr/>
          </p:nvPicPr>
          <p:blipFill>
            <a:blip r:embed="rId4"/>
            <a:stretch>
              <a:fillRect/>
            </a:stretch>
          </p:blipFill>
          <p:spPr>
            <a:xfrm>
              <a:off x="1158875" y="3270646"/>
              <a:ext cx="9620250" cy="1038225"/>
            </a:xfrm>
            <a:prstGeom prst="rect">
              <a:avLst/>
            </a:prstGeom>
          </p:spPr>
        </p:pic>
        <p:sp>
          <p:nvSpPr>
            <p:cNvPr id="10" name="Dikdörtgen 9"/>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5" name="Dikdörtgen 4"/>
          <p:cNvSpPr/>
          <p:nvPr/>
        </p:nvSpPr>
        <p:spPr>
          <a:xfrm>
            <a:off x="820677" y="3909733"/>
            <a:ext cx="10614914" cy="1015663"/>
          </a:xfrm>
          <a:prstGeom prst="rect">
            <a:avLst/>
          </a:prstGeom>
        </p:spPr>
        <p:txBody>
          <a:bodyPr wrap="square">
            <a:spAutoFit/>
          </a:bodyPr>
          <a:lstStyle/>
          <a:p>
            <a:pPr lvl="0" algn="ctr"/>
            <a:r>
              <a:rPr lang="tr-TR" sz="6000" b="1" dirty="0" smtClean="0"/>
              <a:t>ÖBİA </a:t>
            </a:r>
            <a:r>
              <a:rPr lang="tr-TR" sz="6000" b="1" dirty="0" smtClean="0"/>
              <a:t>TEMEL BİLGİLER</a:t>
            </a:r>
            <a:endParaRPr lang="tr-TR" sz="6000" b="1" dirty="0"/>
          </a:p>
        </p:txBody>
      </p:sp>
    </p:spTree>
    <p:extLst>
      <p:ext uri="{BB962C8B-B14F-4D97-AF65-F5344CB8AC3E}">
        <p14:creationId xmlns:p14="http://schemas.microsoft.com/office/powerpoint/2010/main" val="3284677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2"/>
          <a:stretch>
            <a:fillRect/>
          </a:stretch>
        </p:blipFill>
        <p:spPr>
          <a:xfrm>
            <a:off x="179772" y="149394"/>
            <a:ext cx="11896725" cy="1419225"/>
          </a:xfrm>
          <a:prstGeom prst="rect">
            <a:avLst/>
          </a:prstGeom>
        </p:spPr>
      </p:pic>
      <p:pic>
        <p:nvPicPr>
          <p:cNvPr id="8" name="Resim 7"/>
          <p:cNvPicPr>
            <a:picLocks noChangeAspect="1"/>
          </p:cNvPicPr>
          <p:nvPr/>
        </p:nvPicPr>
        <p:blipFill>
          <a:blip r:embed="rId3"/>
          <a:stretch>
            <a:fillRect/>
          </a:stretch>
        </p:blipFill>
        <p:spPr>
          <a:xfrm>
            <a:off x="9695793" y="149395"/>
            <a:ext cx="2444204" cy="2339805"/>
          </a:xfrm>
          <a:prstGeom prst="rect">
            <a:avLst/>
          </a:prstGeom>
        </p:spPr>
      </p:pic>
      <p:grpSp>
        <p:nvGrpSpPr>
          <p:cNvPr id="3" name="Grup 2"/>
          <p:cNvGrpSpPr/>
          <p:nvPr/>
        </p:nvGrpSpPr>
        <p:grpSpPr>
          <a:xfrm>
            <a:off x="179772" y="1555373"/>
            <a:ext cx="9516021" cy="933827"/>
            <a:chOff x="1158875" y="3270646"/>
            <a:chExt cx="9620250" cy="1038225"/>
          </a:xfrm>
        </p:grpSpPr>
        <p:pic>
          <p:nvPicPr>
            <p:cNvPr id="2" name="Resim 1"/>
            <p:cNvPicPr>
              <a:picLocks noChangeAspect="1"/>
            </p:cNvPicPr>
            <p:nvPr/>
          </p:nvPicPr>
          <p:blipFill>
            <a:blip r:embed="rId4"/>
            <a:stretch>
              <a:fillRect/>
            </a:stretch>
          </p:blipFill>
          <p:spPr>
            <a:xfrm>
              <a:off x="1158875" y="3270646"/>
              <a:ext cx="9620250" cy="1038225"/>
            </a:xfrm>
            <a:prstGeom prst="rect">
              <a:avLst/>
            </a:prstGeom>
          </p:spPr>
        </p:pic>
        <p:sp>
          <p:nvSpPr>
            <p:cNvPr id="10" name="Dikdörtgen 9"/>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5" name="Dikdörtgen 4"/>
          <p:cNvSpPr/>
          <p:nvPr/>
        </p:nvSpPr>
        <p:spPr>
          <a:xfrm>
            <a:off x="179772" y="2617962"/>
            <a:ext cx="10614914" cy="1015663"/>
          </a:xfrm>
          <a:prstGeom prst="rect">
            <a:avLst/>
          </a:prstGeom>
        </p:spPr>
        <p:txBody>
          <a:bodyPr wrap="square">
            <a:spAutoFit/>
          </a:bodyPr>
          <a:lstStyle/>
          <a:p>
            <a:pPr lvl="0"/>
            <a:r>
              <a:rPr lang="tr-TR" sz="6000" b="1" dirty="0" smtClean="0"/>
              <a:t>ÖBİA </a:t>
            </a:r>
            <a:r>
              <a:rPr lang="tr-TR" sz="6000" b="1" dirty="0" smtClean="0"/>
              <a:t>UYGULAMA ESASLARI</a:t>
            </a:r>
            <a:endParaRPr lang="tr-TR" sz="6000" b="1" dirty="0"/>
          </a:p>
        </p:txBody>
      </p:sp>
      <p:graphicFrame>
        <p:nvGraphicFramePr>
          <p:cNvPr id="4" name="Tablo 3"/>
          <p:cNvGraphicFramePr>
            <a:graphicFrameLocks noGrp="1"/>
          </p:cNvGraphicFramePr>
          <p:nvPr>
            <p:extLst>
              <p:ext uri="{D42A27DB-BD31-4B8C-83A1-F6EECF244321}">
                <p14:modId xmlns:p14="http://schemas.microsoft.com/office/powerpoint/2010/main" val="2410747122"/>
              </p:ext>
            </p:extLst>
          </p:nvPr>
        </p:nvGraphicFramePr>
        <p:xfrm>
          <a:off x="179772" y="3508716"/>
          <a:ext cx="5335657" cy="2747716"/>
        </p:xfrm>
        <a:graphic>
          <a:graphicData uri="http://schemas.openxmlformats.org/drawingml/2006/table">
            <a:tbl>
              <a:tblPr/>
              <a:tblGrid>
                <a:gridCol w="1059589"/>
                <a:gridCol w="1811260"/>
                <a:gridCol w="1231093"/>
                <a:gridCol w="1233715"/>
              </a:tblGrid>
              <a:tr h="588046">
                <a:tc>
                  <a:txBody>
                    <a:bodyPr/>
                    <a:lstStyle/>
                    <a:p>
                      <a:pPr algn="ctr" fontAlgn="b"/>
                      <a:r>
                        <a:rPr lang="tr-TR" sz="2000" b="1" i="0" u="none" strike="noStrike" dirty="0" smtClean="0">
                          <a:solidFill>
                            <a:srgbClr val="000000"/>
                          </a:solidFill>
                          <a:effectLst/>
                          <a:latin typeface="Calibri"/>
                        </a:rPr>
                        <a:t>İLEÇE</a:t>
                      </a:r>
                      <a:endParaRPr lang="tr-TR" sz="20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2000" b="1" i="0" u="none" strike="noStrike" dirty="0">
                          <a:solidFill>
                            <a:srgbClr val="000000"/>
                          </a:solidFill>
                          <a:effectLst/>
                          <a:latin typeface="Calibri"/>
                        </a:rPr>
                        <a:t>OKUL SAYISI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2000" b="1" i="0" u="none" strike="noStrike" dirty="0">
                          <a:solidFill>
                            <a:srgbClr val="000000"/>
                          </a:solidFill>
                          <a:effectLst/>
                          <a:latin typeface="Calibri"/>
                        </a:rPr>
                        <a:t>ŞUBE </a:t>
                      </a:r>
                      <a:r>
                        <a:rPr lang="tr-TR" sz="2000" b="1" i="0" u="none" strike="noStrike" dirty="0" smtClean="0">
                          <a:solidFill>
                            <a:srgbClr val="000000"/>
                          </a:solidFill>
                          <a:effectLst/>
                          <a:latin typeface="Calibri"/>
                        </a:rPr>
                        <a:t>SAY.</a:t>
                      </a:r>
                      <a:endParaRPr lang="tr-TR" sz="20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2000" b="1" i="0" u="none" strike="noStrike" dirty="0" smtClean="0">
                          <a:solidFill>
                            <a:srgbClr val="000000"/>
                          </a:solidFill>
                          <a:effectLst/>
                          <a:latin typeface="Calibri"/>
                        </a:rPr>
                        <a:t>ÖĞR.  SAY.</a:t>
                      </a:r>
                      <a:endParaRPr lang="tr-TR" sz="20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59945">
                <a:tc>
                  <a:txBody>
                    <a:bodyPr/>
                    <a:lstStyle/>
                    <a:p>
                      <a:pPr algn="l" fontAlgn="b"/>
                      <a:r>
                        <a:rPr lang="tr-TR" sz="1800" b="0" i="0" u="none" strike="noStrike" dirty="0">
                          <a:solidFill>
                            <a:srgbClr val="000000"/>
                          </a:solidFill>
                          <a:effectLst/>
                          <a:latin typeface="Calibri"/>
                        </a:rPr>
                        <a:t>ÇAYIRLI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2000" b="0" i="0" u="none" strike="noStrike">
                          <a:solidFill>
                            <a:srgbClr val="000000"/>
                          </a:solidFill>
                          <a:effectLst/>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2000" b="0" i="0" u="none" strike="noStrike">
                          <a:solidFill>
                            <a:srgbClr val="000000"/>
                          </a:solidFill>
                          <a:effectLst/>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2000" b="0" i="0" u="none" strike="noStrike" dirty="0">
                          <a:solidFill>
                            <a:srgbClr val="000000"/>
                          </a:solidFill>
                          <a:effectLst/>
                          <a:latin typeface="Calibri"/>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945">
                <a:tc>
                  <a:txBody>
                    <a:bodyPr/>
                    <a:lstStyle/>
                    <a:p>
                      <a:pPr algn="l" fontAlgn="b"/>
                      <a:r>
                        <a:rPr lang="tr-TR" sz="1800" b="0" i="0" u="none" strike="noStrike" dirty="0">
                          <a:solidFill>
                            <a:srgbClr val="000000"/>
                          </a:solidFill>
                          <a:effectLst/>
                          <a:latin typeface="Calibri"/>
                        </a:rPr>
                        <a:t>MERKEZ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tr-TR" sz="2000" b="0" i="0" u="none" strike="noStrike" dirty="0">
                          <a:solidFill>
                            <a:srgbClr val="000000"/>
                          </a:solidFill>
                          <a:effectLst/>
                          <a:latin typeface="Calibri"/>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tr-TR" sz="2000" b="0" i="0" u="none" strike="noStrike">
                          <a:solidFill>
                            <a:srgbClr val="000000"/>
                          </a:solidFill>
                          <a:effectLst/>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tr-TR" sz="2000" b="0" i="0" u="none" strike="noStrike" dirty="0">
                          <a:solidFill>
                            <a:srgbClr val="000000"/>
                          </a:solidFill>
                          <a:effectLst/>
                          <a:latin typeface="Calibri"/>
                        </a:rPr>
                        <a:t>1192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r>
              <a:tr h="359945">
                <a:tc>
                  <a:txBody>
                    <a:bodyPr/>
                    <a:lstStyle/>
                    <a:p>
                      <a:pPr algn="l" fontAlgn="b"/>
                      <a:r>
                        <a:rPr lang="tr-TR" sz="1800" b="0" i="0" u="none" strike="noStrike" dirty="0">
                          <a:solidFill>
                            <a:srgbClr val="000000"/>
                          </a:solidFill>
                          <a:effectLst/>
                          <a:latin typeface="Calibri"/>
                        </a:rPr>
                        <a:t>REFAHİYE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2000" b="0" i="0" u="none" strike="noStrike" dirty="0">
                          <a:solidFill>
                            <a:srgbClr val="000000"/>
                          </a:solidFill>
                          <a:effectLst/>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2000" b="0" i="0" u="none" strike="noStrike">
                          <a:solidFill>
                            <a:srgbClr val="000000"/>
                          </a:solidFill>
                          <a:effectLst/>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2000" b="0" i="0" u="none" strike="noStrike" dirty="0">
                          <a:solidFill>
                            <a:srgbClr val="000000"/>
                          </a:solidFill>
                          <a:effectLst/>
                          <a:latin typeface="Calibri"/>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945">
                <a:tc>
                  <a:txBody>
                    <a:bodyPr/>
                    <a:lstStyle/>
                    <a:p>
                      <a:pPr algn="l" fontAlgn="b"/>
                      <a:r>
                        <a:rPr lang="tr-TR" sz="1800" b="0" i="0" u="none" strike="noStrike" dirty="0">
                          <a:solidFill>
                            <a:srgbClr val="000000"/>
                          </a:solidFill>
                          <a:effectLst/>
                          <a:latin typeface="Calibri"/>
                        </a:rPr>
                        <a:t>TERCAN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tr-TR" sz="2000" b="0" i="0" u="none" strike="noStrike" dirty="0">
                          <a:solidFill>
                            <a:srgbClr val="000000"/>
                          </a:solidFill>
                          <a:effectLst/>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tr-TR" sz="2000" b="0" i="0" u="none" strike="noStrike">
                          <a:solidFill>
                            <a:srgbClr val="000000"/>
                          </a:solidFill>
                          <a:effectLst/>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tr-TR" sz="2000" b="0" i="0" u="none" strike="noStrike" dirty="0">
                          <a:solidFill>
                            <a:srgbClr val="000000"/>
                          </a:solidFill>
                          <a:effectLst/>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r>
              <a:tr h="359945">
                <a:tc>
                  <a:txBody>
                    <a:bodyPr/>
                    <a:lstStyle/>
                    <a:p>
                      <a:pPr algn="l" fontAlgn="b"/>
                      <a:r>
                        <a:rPr lang="tr-TR" sz="1800" b="0" i="0" u="none" strike="noStrike" dirty="0">
                          <a:solidFill>
                            <a:srgbClr val="000000"/>
                          </a:solidFill>
                          <a:effectLst/>
                          <a:latin typeface="Calibri"/>
                        </a:rPr>
                        <a:t>ÜZÜMLÜ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2000" b="0" i="0" u="none" strike="noStrike" dirty="0">
                          <a:solidFill>
                            <a:srgbClr val="000000"/>
                          </a:solidFill>
                          <a:effectLst/>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2000" b="0" i="0" u="none" strike="noStrike" dirty="0">
                          <a:solidFill>
                            <a:srgbClr val="000000"/>
                          </a:solidFill>
                          <a:effectLst/>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2000" b="0" i="0" u="none" strike="noStrike" dirty="0">
                          <a:solidFill>
                            <a:srgbClr val="000000"/>
                          </a:solidFill>
                          <a:effectLst/>
                          <a:latin typeface="Calibri"/>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945">
                <a:tc>
                  <a:txBody>
                    <a:bodyPr/>
                    <a:lstStyle/>
                    <a:p>
                      <a:pPr algn="ctr" fontAlgn="b"/>
                      <a:r>
                        <a:rPr lang="tr-TR" sz="2000" b="1" i="0" u="none" strike="noStrike">
                          <a:solidFill>
                            <a:srgbClr val="000000"/>
                          </a:solidFill>
                          <a:effectLst/>
                          <a:latin typeface="Calibri"/>
                        </a:rPr>
                        <a:t>TOPLAM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2000" b="1" i="0" u="none" strike="noStrike">
                          <a:solidFill>
                            <a:srgbClr val="000000"/>
                          </a:solidFill>
                          <a:effectLst/>
                          <a:latin typeface="Calibri"/>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2000" b="1" i="0" u="none" strike="noStrike">
                          <a:solidFill>
                            <a:srgbClr val="000000"/>
                          </a:solidFill>
                          <a:effectLst/>
                          <a:latin typeface="Calibri"/>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2000" b="1" i="0" u="none" strike="noStrike" dirty="0">
                          <a:solidFill>
                            <a:srgbClr val="000000"/>
                          </a:solidFill>
                          <a:effectLst/>
                          <a:latin typeface="Calibri"/>
                        </a:rPr>
                        <a:t>1497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graphicFrame>
        <p:nvGraphicFramePr>
          <p:cNvPr id="11" name="Tablo 10"/>
          <p:cNvGraphicFramePr>
            <a:graphicFrameLocks noGrp="1"/>
          </p:cNvGraphicFramePr>
          <p:nvPr>
            <p:extLst>
              <p:ext uri="{D42A27DB-BD31-4B8C-83A1-F6EECF244321}">
                <p14:modId xmlns:p14="http://schemas.microsoft.com/office/powerpoint/2010/main" val="2699892874"/>
              </p:ext>
            </p:extLst>
          </p:nvPr>
        </p:nvGraphicFramePr>
        <p:xfrm>
          <a:off x="6645869" y="3546541"/>
          <a:ext cx="5335657" cy="2707689"/>
        </p:xfrm>
        <a:graphic>
          <a:graphicData uri="http://schemas.openxmlformats.org/drawingml/2006/table">
            <a:tbl>
              <a:tblPr/>
              <a:tblGrid>
                <a:gridCol w="1059589"/>
                <a:gridCol w="1811260"/>
                <a:gridCol w="1231093"/>
                <a:gridCol w="1233715"/>
              </a:tblGrid>
              <a:tr h="548019">
                <a:tc>
                  <a:txBody>
                    <a:bodyPr/>
                    <a:lstStyle/>
                    <a:p>
                      <a:pPr algn="ctr" fontAlgn="b"/>
                      <a:r>
                        <a:rPr lang="tr-TR" sz="2000" b="1" i="0" u="none" strike="noStrike" dirty="0" smtClean="0">
                          <a:solidFill>
                            <a:srgbClr val="000000"/>
                          </a:solidFill>
                          <a:effectLst/>
                          <a:latin typeface="Calibri"/>
                        </a:rPr>
                        <a:t>İLEÇE</a:t>
                      </a:r>
                      <a:endParaRPr lang="tr-TR" sz="20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b"/>
                      <a:r>
                        <a:rPr lang="tr-TR" sz="2000" b="1" i="0" u="none" strike="noStrike" dirty="0">
                          <a:solidFill>
                            <a:srgbClr val="000000"/>
                          </a:solidFill>
                          <a:effectLst/>
                          <a:latin typeface="Calibri"/>
                        </a:rPr>
                        <a:t>OKUL SAYISI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b"/>
                      <a:r>
                        <a:rPr lang="tr-TR" sz="2000" b="1" i="0" u="none" strike="noStrike" dirty="0">
                          <a:solidFill>
                            <a:srgbClr val="000000"/>
                          </a:solidFill>
                          <a:effectLst/>
                          <a:latin typeface="Calibri"/>
                        </a:rPr>
                        <a:t>ŞUBE </a:t>
                      </a:r>
                      <a:r>
                        <a:rPr lang="tr-TR" sz="2000" b="1" i="0" u="none" strike="noStrike" dirty="0" smtClean="0">
                          <a:solidFill>
                            <a:srgbClr val="000000"/>
                          </a:solidFill>
                          <a:effectLst/>
                          <a:latin typeface="Calibri"/>
                        </a:rPr>
                        <a:t>SAY.</a:t>
                      </a:r>
                      <a:endParaRPr lang="tr-TR" sz="20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b"/>
                      <a:r>
                        <a:rPr lang="tr-TR" sz="2000" b="1" i="0" u="none" strike="noStrike" dirty="0" smtClean="0">
                          <a:solidFill>
                            <a:srgbClr val="000000"/>
                          </a:solidFill>
                          <a:effectLst/>
                          <a:latin typeface="Calibri"/>
                        </a:rPr>
                        <a:t>ÖĞR.  SAY.</a:t>
                      </a:r>
                      <a:endParaRPr lang="tr-TR" sz="20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r>
              <a:tr h="359945">
                <a:tc>
                  <a:txBody>
                    <a:bodyPr/>
                    <a:lstStyle/>
                    <a:p>
                      <a:pPr algn="l" fontAlgn="b"/>
                      <a:r>
                        <a:rPr lang="tr-TR" sz="1800" b="0" i="0" u="none" strike="noStrike" dirty="0">
                          <a:solidFill>
                            <a:srgbClr val="000000"/>
                          </a:solidFill>
                          <a:effectLst/>
                          <a:latin typeface="Calibri"/>
                        </a:rPr>
                        <a:t>ÇAYIRLI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a:solidFill>
                            <a:srgbClr val="000000"/>
                          </a:solidFill>
                          <a:effectLst/>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a:solidFill>
                            <a:srgbClr val="000000"/>
                          </a:solidFill>
                          <a:effectLst/>
                          <a:latin typeface="Calibri"/>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945">
                <a:tc>
                  <a:txBody>
                    <a:bodyPr/>
                    <a:lstStyle/>
                    <a:p>
                      <a:pPr algn="l" fontAlgn="b"/>
                      <a:r>
                        <a:rPr lang="tr-TR" sz="1800" b="0" i="0" u="none" strike="noStrike" dirty="0">
                          <a:solidFill>
                            <a:srgbClr val="000000"/>
                          </a:solidFill>
                          <a:effectLst/>
                          <a:latin typeface="Calibri"/>
                        </a:rPr>
                        <a:t>ILIÇ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tr-TR" sz="1800" b="0" i="0" u="none" strike="noStrike" dirty="0">
                          <a:solidFill>
                            <a:srgbClr val="000000"/>
                          </a:solidFill>
                          <a:effectLst/>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tr-TR" sz="1800" b="0" i="0" u="none" strike="noStrike" dirty="0">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tr-TR" sz="1800" b="0" i="0" u="none" strike="noStrike" dirty="0">
                          <a:solidFill>
                            <a:srgbClr val="000000"/>
                          </a:solidFill>
                          <a:effectLst/>
                          <a:latin typeface="Calibri"/>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r>
              <a:tr h="359945">
                <a:tc>
                  <a:txBody>
                    <a:bodyPr/>
                    <a:lstStyle/>
                    <a:p>
                      <a:pPr algn="l" fontAlgn="b"/>
                      <a:r>
                        <a:rPr lang="tr-TR" sz="1800" b="0" i="0" u="none" strike="noStrike" dirty="0">
                          <a:solidFill>
                            <a:srgbClr val="000000"/>
                          </a:solidFill>
                          <a:effectLst/>
                          <a:latin typeface="Calibri"/>
                        </a:rPr>
                        <a:t>MERKEZ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a:solidFill>
                            <a:srgbClr val="000000"/>
                          </a:solidFill>
                          <a:effectLst/>
                          <a:latin typeface="Calibri"/>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a:solidFill>
                            <a:srgbClr val="000000"/>
                          </a:solidFill>
                          <a:effectLst/>
                          <a:latin typeface="Calibri"/>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a:solidFill>
                            <a:srgbClr val="000000"/>
                          </a:solidFill>
                          <a:effectLst/>
                          <a:latin typeface="Calibri"/>
                        </a:rPr>
                        <a:t>1022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945">
                <a:tc>
                  <a:txBody>
                    <a:bodyPr/>
                    <a:lstStyle/>
                    <a:p>
                      <a:pPr algn="l" fontAlgn="b"/>
                      <a:r>
                        <a:rPr lang="tr-TR" sz="1800" b="0" i="0" u="none" strike="noStrike" dirty="0">
                          <a:solidFill>
                            <a:srgbClr val="000000"/>
                          </a:solidFill>
                          <a:effectLst/>
                          <a:latin typeface="Calibri"/>
                        </a:rPr>
                        <a:t>TERCAN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tr-TR" sz="1800" b="0" i="0" u="none" strike="noStrike" dirty="0">
                          <a:solidFill>
                            <a:srgbClr val="000000"/>
                          </a:solidFill>
                          <a:effectLst/>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tr-TR" sz="1800" b="0" i="0" u="none" strike="noStrike" dirty="0">
                          <a:solidFill>
                            <a:srgbClr val="000000"/>
                          </a:solidFill>
                          <a:effectLst/>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tr-TR" sz="1800" b="0" i="0" u="none" strike="noStrike" dirty="0">
                          <a:solidFill>
                            <a:srgbClr val="000000"/>
                          </a:solidFill>
                          <a:effectLst/>
                          <a:latin typeface="Calibri"/>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r>
              <a:tr h="359945">
                <a:tc>
                  <a:txBody>
                    <a:bodyPr/>
                    <a:lstStyle/>
                    <a:p>
                      <a:pPr algn="l" fontAlgn="b"/>
                      <a:r>
                        <a:rPr lang="tr-TR" sz="1800" b="0" i="0" u="none" strike="noStrike" dirty="0">
                          <a:solidFill>
                            <a:srgbClr val="000000"/>
                          </a:solidFill>
                          <a:effectLst/>
                          <a:latin typeface="Calibri"/>
                        </a:rPr>
                        <a:t>ÜZÜMLÜ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a:solidFill>
                            <a:srgbClr val="000000"/>
                          </a:solidFill>
                          <a:effectLst/>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a:solidFill>
                            <a:srgbClr val="000000"/>
                          </a:solidFill>
                          <a:effectLst/>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a:solidFill>
                            <a:srgbClr val="000000"/>
                          </a:solidFill>
                          <a:effectLst/>
                          <a:latin typeface="Calibri"/>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945">
                <a:tc>
                  <a:txBody>
                    <a:bodyPr/>
                    <a:lstStyle/>
                    <a:p>
                      <a:pPr algn="ctr" fontAlgn="b"/>
                      <a:r>
                        <a:rPr lang="tr-TR" sz="2000" b="1" i="0" u="none" strike="noStrike" dirty="0">
                          <a:solidFill>
                            <a:srgbClr val="000000"/>
                          </a:solidFill>
                          <a:effectLst/>
                          <a:latin typeface="Calibri"/>
                        </a:rPr>
                        <a:t>TOPLAM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b"/>
                      <a:r>
                        <a:rPr lang="tr-TR" sz="2000" b="1" i="0" u="none" strike="noStrike" dirty="0" smtClean="0">
                          <a:solidFill>
                            <a:srgbClr val="000000"/>
                          </a:solidFill>
                          <a:effectLst/>
                          <a:latin typeface="Calibri"/>
                        </a:rPr>
                        <a:t>21</a:t>
                      </a:r>
                      <a:endParaRPr lang="tr-TR" sz="20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b"/>
                      <a:r>
                        <a:rPr lang="tr-TR" sz="2000" b="1" i="0" u="none" strike="noStrike" dirty="0" smtClean="0">
                          <a:solidFill>
                            <a:srgbClr val="000000"/>
                          </a:solidFill>
                          <a:effectLst/>
                          <a:latin typeface="Calibri"/>
                        </a:rPr>
                        <a:t>61</a:t>
                      </a:r>
                      <a:endParaRPr lang="tr-TR" sz="20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b"/>
                      <a:r>
                        <a:rPr lang="tr-TR" sz="2000" b="1" i="0" u="none" strike="noStrike" dirty="0" smtClean="0">
                          <a:solidFill>
                            <a:srgbClr val="000000"/>
                          </a:solidFill>
                          <a:effectLst/>
                          <a:latin typeface="Calibri"/>
                        </a:rPr>
                        <a:t>1296</a:t>
                      </a:r>
                      <a:endParaRPr lang="tr-TR" sz="20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r>
            </a:tbl>
          </a:graphicData>
        </a:graphic>
      </p:graphicFrame>
      <p:sp>
        <p:nvSpPr>
          <p:cNvPr id="6" name="Metin kutusu 5"/>
          <p:cNvSpPr txBox="1"/>
          <p:nvPr/>
        </p:nvSpPr>
        <p:spPr>
          <a:xfrm>
            <a:off x="1204686" y="6357259"/>
            <a:ext cx="3033485" cy="369332"/>
          </a:xfrm>
          <a:prstGeom prst="rect">
            <a:avLst/>
          </a:prstGeom>
          <a:noFill/>
        </p:spPr>
        <p:txBody>
          <a:bodyPr wrap="square" rtlCol="0">
            <a:spAutoFit/>
          </a:bodyPr>
          <a:lstStyle/>
          <a:p>
            <a:pPr algn="ctr"/>
            <a:r>
              <a:rPr lang="tr-TR" b="1" dirty="0" smtClean="0">
                <a:solidFill>
                  <a:srgbClr val="FF0000"/>
                </a:solidFill>
              </a:rPr>
              <a:t>ÖBİA 4. SINIF UYGULAMASI</a:t>
            </a:r>
            <a:endParaRPr lang="tr-TR" b="1" dirty="0">
              <a:solidFill>
                <a:srgbClr val="FF0000"/>
              </a:solidFill>
            </a:endParaRPr>
          </a:p>
        </p:txBody>
      </p:sp>
      <p:sp>
        <p:nvSpPr>
          <p:cNvPr id="12" name="Metin kutusu 11"/>
          <p:cNvSpPr txBox="1"/>
          <p:nvPr/>
        </p:nvSpPr>
        <p:spPr>
          <a:xfrm>
            <a:off x="7761201" y="6320193"/>
            <a:ext cx="3033485" cy="369332"/>
          </a:xfrm>
          <a:prstGeom prst="rect">
            <a:avLst/>
          </a:prstGeom>
          <a:noFill/>
        </p:spPr>
        <p:txBody>
          <a:bodyPr wrap="square" rtlCol="0">
            <a:spAutoFit/>
          </a:bodyPr>
          <a:lstStyle/>
          <a:p>
            <a:pPr algn="ctr"/>
            <a:r>
              <a:rPr lang="tr-TR" b="1" dirty="0" smtClean="0">
                <a:solidFill>
                  <a:srgbClr val="FF0000"/>
                </a:solidFill>
              </a:rPr>
              <a:t>ÖBİA 7. SINIF UYGULAMASI</a:t>
            </a:r>
            <a:endParaRPr lang="tr-TR" b="1" dirty="0">
              <a:solidFill>
                <a:srgbClr val="FF0000"/>
              </a:solidFill>
            </a:endParaRPr>
          </a:p>
        </p:txBody>
      </p:sp>
      <p:sp>
        <p:nvSpPr>
          <p:cNvPr id="7" name="Metin kutusu 6"/>
          <p:cNvSpPr txBox="1"/>
          <p:nvPr/>
        </p:nvSpPr>
        <p:spPr>
          <a:xfrm>
            <a:off x="5559798" y="3744680"/>
            <a:ext cx="1145801" cy="2308324"/>
          </a:xfrm>
          <a:prstGeom prst="rect">
            <a:avLst/>
          </a:prstGeom>
          <a:noFill/>
        </p:spPr>
        <p:txBody>
          <a:bodyPr wrap="square" rtlCol="0">
            <a:spAutoFit/>
          </a:bodyPr>
          <a:lstStyle/>
          <a:p>
            <a:pPr algn="ctr"/>
            <a:r>
              <a:rPr lang="tr-TR" b="1" dirty="0" smtClean="0">
                <a:solidFill>
                  <a:srgbClr val="FF0000"/>
                </a:solidFill>
              </a:rPr>
              <a:t>40</a:t>
            </a:r>
          </a:p>
          <a:p>
            <a:pPr algn="ctr"/>
            <a:r>
              <a:rPr lang="tr-TR" b="1" dirty="0" smtClean="0"/>
              <a:t>OKUL</a:t>
            </a:r>
          </a:p>
          <a:p>
            <a:pPr algn="ctr"/>
            <a:endParaRPr lang="tr-TR" b="1" dirty="0"/>
          </a:p>
          <a:p>
            <a:pPr algn="ctr"/>
            <a:r>
              <a:rPr lang="tr-TR" b="1" dirty="0" smtClean="0">
                <a:solidFill>
                  <a:srgbClr val="FF0000"/>
                </a:solidFill>
              </a:rPr>
              <a:t>126</a:t>
            </a:r>
          </a:p>
          <a:p>
            <a:pPr algn="ctr"/>
            <a:r>
              <a:rPr lang="tr-TR" b="1" dirty="0" smtClean="0"/>
              <a:t>ŞUBE</a:t>
            </a:r>
          </a:p>
          <a:p>
            <a:pPr algn="ctr"/>
            <a:endParaRPr lang="tr-TR" b="1" dirty="0"/>
          </a:p>
          <a:p>
            <a:pPr algn="ctr"/>
            <a:r>
              <a:rPr lang="tr-TR" b="1" dirty="0" smtClean="0">
                <a:solidFill>
                  <a:srgbClr val="FF0000"/>
                </a:solidFill>
              </a:rPr>
              <a:t>2793</a:t>
            </a:r>
          </a:p>
          <a:p>
            <a:pPr algn="ctr"/>
            <a:r>
              <a:rPr lang="tr-TR" b="1" dirty="0" smtClean="0"/>
              <a:t>ÖĞRENCİ</a:t>
            </a:r>
            <a:endParaRPr lang="tr-TR" b="1" dirty="0"/>
          </a:p>
        </p:txBody>
      </p:sp>
    </p:spTree>
    <p:extLst>
      <p:ext uri="{BB962C8B-B14F-4D97-AF65-F5344CB8AC3E}">
        <p14:creationId xmlns:p14="http://schemas.microsoft.com/office/powerpoint/2010/main" val="12276993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602845644"/>
              </p:ext>
            </p:extLst>
          </p:nvPr>
        </p:nvGraphicFramePr>
        <p:xfrm>
          <a:off x="173263" y="202769"/>
          <a:ext cx="11757479" cy="6270610"/>
        </p:xfrm>
        <a:graphic>
          <a:graphicData uri="http://schemas.openxmlformats.org/drawingml/2006/table">
            <a:tbl>
              <a:tblPr/>
              <a:tblGrid>
                <a:gridCol w="1521923"/>
                <a:gridCol w="7759313"/>
                <a:gridCol w="1104018"/>
                <a:gridCol w="1372225"/>
              </a:tblGrid>
              <a:tr h="564834">
                <a:tc>
                  <a:txBody>
                    <a:bodyPr/>
                    <a:lstStyle/>
                    <a:p>
                      <a:pPr algn="ctr" fontAlgn="ctr"/>
                      <a:r>
                        <a:rPr lang="tr-TR" sz="1800" b="1" i="0" u="none" strike="noStrike" dirty="0">
                          <a:solidFill>
                            <a:srgbClr val="000000"/>
                          </a:solidFill>
                          <a:effectLst/>
                          <a:latin typeface="Calibri"/>
                        </a:rPr>
                        <a:t>ILCE_ADI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D966"/>
                    </a:solidFill>
                  </a:tcPr>
                </a:tc>
                <a:tc>
                  <a:txBody>
                    <a:bodyPr/>
                    <a:lstStyle/>
                    <a:p>
                      <a:pPr algn="ctr" fontAlgn="ctr"/>
                      <a:r>
                        <a:rPr lang="tr-TR" sz="1800" b="1" i="0" u="none" strike="noStrike">
                          <a:solidFill>
                            <a:srgbClr val="000000"/>
                          </a:solidFill>
                          <a:effectLst/>
                          <a:latin typeface="Calibri"/>
                        </a:rPr>
                        <a:t>KURUM_ADI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D966"/>
                    </a:solidFill>
                  </a:tcPr>
                </a:tc>
                <a:tc>
                  <a:txBody>
                    <a:bodyPr/>
                    <a:lstStyle/>
                    <a:p>
                      <a:pPr algn="ctr" fontAlgn="ctr"/>
                      <a:r>
                        <a:rPr lang="tr-TR" sz="1800" b="1" i="0" u="none" strike="noStrike">
                          <a:solidFill>
                            <a:srgbClr val="000000"/>
                          </a:solidFill>
                          <a:effectLst/>
                          <a:latin typeface="Calibri"/>
                        </a:rPr>
                        <a:t>ŞUBE SAYISI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D966"/>
                    </a:solidFill>
                  </a:tcPr>
                </a:tc>
                <a:tc>
                  <a:txBody>
                    <a:bodyPr/>
                    <a:lstStyle/>
                    <a:p>
                      <a:pPr algn="ctr" fontAlgn="ctr"/>
                      <a:r>
                        <a:rPr lang="tr-TR" sz="1800" b="1" i="0" u="none" strike="noStrike">
                          <a:solidFill>
                            <a:srgbClr val="000000"/>
                          </a:solidFill>
                          <a:effectLst/>
                          <a:latin typeface="Calibri"/>
                        </a:rPr>
                        <a:t>Toplam Öğrenci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D966"/>
                    </a:solidFill>
                  </a:tcPr>
                </a:tc>
              </a:tr>
              <a:tr h="300304">
                <a:tc>
                  <a:txBody>
                    <a:bodyPr/>
                    <a:lstStyle/>
                    <a:p>
                      <a:pPr algn="ctr" fontAlgn="ctr"/>
                      <a:r>
                        <a:rPr lang="tr-TR" sz="1800" b="0" i="0" u="none" strike="noStrike" dirty="0">
                          <a:solidFill>
                            <a:srgbClr val="000000"/>
                          </a:solidFill>
                          <a:effectLst/>
                          <a:latin typeface="Calibri"/>
                        </a:rPr>
                        <a:t>ÇAYIRLI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Ziya Gökalp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43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00304">
                <a:tc>
                  <a:txBody>
                    <a:bodyPr/>
                    <a:lstStyle/>
                    <a:p>
                      <a:pPr algn="ctr" fontAlgn="ctr"/>
                      <a:r>
                        <a:rPr lang="tr-TR" sz="1800" b="0" i="0" u="none" strike="noStrike" dirty="0">
                          <a:solidFill>
                            <a:srgbClr val="000000"/>
                          </a:solidFill>
                          <a:effectLst/>
                          <a:latin typeface="Calibri"/>
                        </a:rPr>
                        <a:t>ÇAYIRLI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Çayırlı İmam Hatip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41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r>
              <a:tr h="300304">
                <a:tc>
                  <a:txBody>
                    <a:bodyPr/>
                    <a:lstStyle/>
                    <a:p>
                      <a:pPr algn="ctr" fontAlgn="ctr"/>
                      <a:r>
                        <a:rPr lang="tr-TR" sz="1800" b="0" i="0" u="none" strike="noStrike" dirty="0">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dirty="0">
                          <a:solidFill>
                            <a:srgbClr val="000000"/>
                          </a:solidFill>
                          <a:effectLst/>
                          <a:latin typeface="Calibri"/>
                        </a:rPr>
                        <a:t>Erzincan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181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00304">
                <a:tc>
                  <a:txBody>
                    <a:bodyPr/>
                    <a:lstStyle/>
                    <a:p>
                      <a:pPr algn="ctr" fontAlgn="ctr"/>
                      <a:r>
                        <a:rPr lang="tr-TR" sz="1800" b="0" i="0" u="none" strike="noStrike" dirty="0">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dirty="0">
                          <a:solidFill>
                            <a:srgbClr val="000000"/>
                          </a:solidFill>
                          <a:effectLst/>
                          <a:latin typeface="Calibri"/>
                        </a:rPr>
                        <a:t>Cumhuriyet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173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r>
              <a:tr h="300304">
                <a:tc>
                  <a:txBody>
                    <a:bodyPr/>
                    <a:lstStyle/>
                    <a:p>
                      <a:pPr algn="ctr" fontAlgn="ctr"/>
                      <a:r>
                        <a:rPr lang="tr-TR" sz="1800" b="0" i="0" u="none" strike="noStrike" dirty="0">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dirty="0">
                          <a:solidFill>
                            <a:srgbClr val="000000"/>
                          </a:solidFill>
                          <a:effectLst/>
                          <a:latin typeface="Calibri"/>
                        </a:rPr>
                        <a:t>Demirkent </a:t>
                      </a:r>
                      <a:r>
                        <a:rPr lang="tr-TR" sz="1800" b="0" i="0" u="none" strike="noStrike" dirty="0" err="1">
                          <a:solidFill>
                            <a:srgbClr val="000000"/>
                          </a:solidFill>
                          <a:effectLst/>
                          <a:latin typeface="Calibri"/>
                        </a:rPr>
                        <a:t>Terzibaba</a:t>
                      </a:r>
                      <a:r>
                        <a:rPr lang="tr-TR" sz="1800" b="0" i="0" u="none" strike="noStrike" dirty="0">
                          <a:solidFill>
                            <a:srgbClr val="000000"/>
                          </a:solidFill>
                          <a:effectLst/>
                          <a:latin typeface="Calibri"/>
                        </a:rPr>
                        <a:t> İmam-Hatip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129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00304">
                <a:tc>
                  <a:txBody>
                    <a:bodyPr/>
                    <a:lstStyle/>
                    <a:p>
                      <a:pPr algn="ctr" fontAlgn="ctr"/>
                      <a:r>
                        <a:rPr lang="tr-TR" sz="18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dirty="0">
                          <a:solidFill>
                            <a:srgbClr val="000000"/>
                          </a:solidFill>
                          <a:effectLst/>
                          <a:latin typeface="Calibri"/>
                        </a:rPr>
                        <a:t>Şehit Astsubay Uğur Fetih Özdemir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125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r>
              <a:tr h="300304">
                <a:tc>
                  <a:txBody>
                    <a:bodyPr/>
                    <a:lstStyle/>
                    <a:p>
                      <a:pPr algn="ctr" fontAlgn="ctr"/>
                      <a:r>
                        <a:rPr lang="tr-TR" sz="18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dirty="0">
                          <a:solidFill>
                            <a:srgbClr val="000000"/>
                          </a:solidFill>
                          <a:effectLst/>
                          <a:latin typeface="Calibri"/>
                        </a:rPr>
                        <a:t>Mehmetçik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113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00304">
                <a:tc>
                  <a:txBody>
                    <a:bodyPr/>
                    <a:lstStyle/>
                    <a:p>
                      <a:pPr algn="ctr" fontAlgn="ctr"/>
                      <a:r>
                        <a:rPr lang="tr-TR" sz="18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sv-SE" sz="1800" b="0" i="0" u="none" strike="noStrike" dirty="0">
                          <a:solidFill>
                            <a:srgbClr val="000000"/>
                          </a:solidFill>
                          <a:effectLst/>
                          <a:latin typeface="Calibri"/>
                        </a:rPr>
                        <a:t>Şehit Jandarma Er Fatih Çaybaşı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89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r>
              <a:tr h="300304">
                <a:tc>
                  <a:txBody>
                    <a:bodyPr/>
                    <a:lstStyle/>
                    <a:p>
                      <a:pPr algn="ctr" fontAlgn="ctr"/>
                      <a:r>
                        <a:rPr lang="tr-TR" sz="18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dirty="0">
                          <a:solidFill>
                            <a:srgbClr val="000000"/>
                          </a:solidFill>
                          <a:effectLst/>
                          <a:latin typeface="Calibri"/>
                        </a:rPr>
                        <a:t>Munzur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79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00304">
                <a:tc>
                  <a:txBody>
                    <a:bodyPr/>
                    <a:lstStyle/>
                    <a:p>
                      <a:pPr algn="ctr" fontAlgn="ctr"/>
                      <a:r>
                        <a:rPr lang="tr-TR" sz="18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dirty="0">
                          <a:solidFill>
                            <a:srgbClr val="000000"/>
                          </a:solidFill>
                          <a:effectLst/>
                          <a:latin typeface="Calibri"/>
                        </a:rPr>
                        <a:t>Akyazı Şehit Er Mesut Koyun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63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r>
              <a:tr h="300304">
                <a:tc>
                  <a:txBody>
                    <a:bodyPr/>
                    <a:lstStyle/>
                    <a:p>
                      <a:pPr algn="ctr" fontAlgn="ctr"/>
                      <a:r>
                        <a:rPr lang="tr-TR" sz="18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dirty="0">
                          <a:solidFill>
                            <a:srgbClr val="000000"/>
                          </a:solidFill>
                          <a:effectLst/>
                          <a:latin typeface="Calibri"/>
                        </a:rPr>
                        <a:t>Şehit Cengiz Topel </a:t>
                      </a:r>
                      <a:r>
                        <a:rPr lang="tr-TR" sz="1800" b="0" i="0" u="none" strike="noStrike" dirty="0" err="1">
                          <a:solidFill>
                            <a:srgbClr val="000000"/>
                          </a:solidFill>
                          <a:effectLst/>
                          <a:latin typeface="Calibri"/>
                        </a:rPr>
                        <a:t>Mithatpaşa</a:t>
                      </a:r>
                      <a:r>
                        <a:rPr lang="tr-TR" sz="1800" b="0" i="0" u="none" strike="noStrike" dirty="0">
                          <a:solidFill>
                            <a:srgbClr val="000000"/>
                          </a:solidFill>
                          <a:effectLst/>
                          <a:latin typeface="Calibri"/>
                        </a:rPr>
                        <a:t>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60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00304">
                <a:tc>
                  <a:txBody>
                    <a:bodyPr/>
                    <a:lstStyle/>
                    <a:p>
                      <a:pPr algn="ctr" fontAlgn="ctr"/>
                      <a:r>
                        <a:rPr lang="tr-TR" sz="18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dirty="0">
                          <a:solidFill>
                            <a:srgbClr val="000000"/>
                          </a:solidFill>
                          <a:effectLst/>
                          <a:latin typeface="Calibri"/>
                        </a:rPr>
                        <a:t>ÖZEL FİDEM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54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r>
              <a:tr h="300304">
                <a:tc>
                  <a:txBody>
                    <a:bodyPr/>
                    <a:lstStyle/>
                    <a:p>
                      <a:pPr algn="ctr" fontAlgn="ctr"/>
                      <a:r>
                        <a:rPr lang="tr-TR" sz="18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dirty="0" err="1">
                          <a:solidFill>
                            <a:srgbClr val="000000"/>
                          </a:solidFill>
                          <a:effectLst/>
                          <a:latin typeface="Calibri"/>
                        </a:rPr>
                        <a:t>Yaylabaşı</a:t>
                      </a:r>
                      <a:r>
                        <a:rPr lang="tr-TR" sz="1800" b="0" i="0" u="none" strike="noStrike" dirty="0">
                          <a:solidFill>
                            <a:srgbClr val="000000"/>
                          </a:solidFill>
                          <a:effectLst/>
                          <a:latin typeface="Calibri"/>
                        </a:rPr>
                        <a:t>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47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00304">
                <a:tc>
                  <a:txBody>
                    <a:bodyPr/>
                    <a:lstStyle/>
                    <a:p>
                      <a:pPr algn="ctr" fontAlgn="ctr"/>
                      <a:r>
                        <a:rPr lang="tr-TR" sz="18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dirty="0">
                          <a:solidFill>
                            <a:srgbClr val="000000"/>
                          </a:solidFill>
                          <a:effectLst/>
                          <a:latin typeface="Calibri"/>
                        </a:rPr>
                        <a:t>ÖZEL ERZİNCAN DOĞA OKULLARI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46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r>
              <a:tr h="300304">
                <a:tc>
                  <a:txBody>
                    <a:bodyPr/>
                    <a:lstStyle/>
                    <a:p>
                      <a:pPr algn="ctr" fontAlgn="ctr"/>
                      <a:r>
                        <a:rPr lang="tr-TR" sz="18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dirty="0">
                          <a:solidFill>
                            <a:srgbClr val="000000"/>
                          </a:solidFill>
                          <a:effectLst/>
                          <a:latin typeface="Calibri"/>
                        </a:rPr>
                        <a:t>Ulalar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33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00304">
                <a:tc>
                  <a:txBody>
                    <a:bodyPr/>
                    <a:lstStyle/>
                    <a:p>
                      <a:pPr algn="ctr" fontAlgn="ctr"/>
                      <a:r>
                        <a:rPr lang="tr-TR" sz="1800" b="0" i="0" u="none" strike="noStrike">
                          <a:solidFill>
                            <a:srgbClr val="000000"/>
                          </a:solidFill>
                          <a:effectLst/>
                          <a:latin typeface="Calibri"/>
                        </a:rPr>
                        <a:t>REFAHİYE</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dirty="0" err="1">
                          <a:solidFill>
                            <a:srgbClr val="000000"/>
                          </a:solidFill>
                          <a:effectLst/>
                          <a:latin typeface="Calibri"/>
                        </a:rPr>
                        <a:t>Nezahat</a:t>
                      </a:r>
                      <a:r>
                        <a:rPr lang="tr-TR" sz="1800" b="0" i="0" u="none" strike="noStrike" dirty="0">
                          <a:solidFill>
                            <a:srgbClr val="000000"/>
                          </a:solidFill>
                          <a:effectLst/>
                          <a:latin typeface="Calibri"/>
                        </a:rPr>
                        <a:t> Çeçen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dirty="0">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a:solidFill>
                            <a:srgbClr val="000000"/>
                          </a:solidFill>
                          <a:effectLst/>
                          <a:latin typeface="Calibri"/>
                        </a:rPr>
                        <a:t>36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r>
              <a:tr h="300304">
                <a:tc>
                  <a:txBody>
                    <a:bodyPr/>
                    <a:lstStyle/>
                    <a:p>
                      <a:pPr algn="ctr" fontAlgn="ctr"/>
                      <a:r>
                        <a:rPr lang="tr-TR" sz="1800" b="0" i="0" u="none" strike="noStrike">
                          <a:solidFill>
                            <a:srgbClr val="000000"/>
                          </a:solidFill>
                          <a:effectLst/>
                          <a:latin typeface="Calibri"/>
                        </a:rPr>
                        <a:t>TERCAN</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dirty="0">
                          <a:solidFill>
                            <a:srgbClr val="000000"/>
                          </a:solidFill>
                          <a:effectLst/>
                          <a:latin typeface="Calibri"/>
                        </a:rPr>
                        <a:t>Tercan Yatılı Bölge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dirty="0">
                          <a:solidFill>
                            <a:srgbClr val="000000"/>
                          </a:solidFill>
                          <a:effectLst/>
                          <a:latin typeface="Calibri"/>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a:solidFill>
                            <a:srgbClr val="000000"/>
                          </a:solidFill>
                          <a:effectLst/>
                          <a:latin typeface="Calibri"/>
                        </a:rPr>
                        <a:t>53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00304">
                <a:tc>
                  <a:txBody>
                    <a:bodyPr/>
                    <a:lstStyle/>
                    <a:p>
                      <a:pPr algn="ctr" fontAlgn="ctr"/>
                      <a:r>
                        <a:rPr lang="tr-TR" sz="1800" b="0" i="0" u="none" strike="noStrike">
                          <a:solidFill>
                            <a:srgbClr val="000000"/>
                          </a:solidFill>
                          <a:effectLst/>
                          <a:latin typeface="Calibri"/>
                        </a:rPr>
                        <a:t>TERCAN</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dirty="0">
                          <a:solidFill>
                            <a:srgbClr val="000000"/>
                          </a:solidFill>
                          <a:effectLst/>
                          <a:latin typeface="Calibri"/>
                        </a:rPr>
                        <a:t>Tercan </a:t>
                      </a:r>
                      <a:r>
                        <a:rPr lang="tr-TR" sz="1800" b="0" i="0" u="none" strike="noStrike" dirty="0" err="1">
                          <a:solidFill>
                            <a:srgbClr val="000000"/>
                          </a:solidFill>
                          <a:effectLst/>
                          <a:latin typeface="Calibri"/>
                        </a:rPr>
                        <a:t>Şetit</a:t>
                      </a:r>
                      <a:r>
                        <a:rPr lang="tr-TR" sz="1800" b="0" i="0" u="none" strike="noStrike" dirty="0">
                          <a:solidFill>
                            <a:srgbClr val="000000"/>
                          </a:solidFill>
                          <a:effectLst/>
                          <a:latin typeface="Calibri"/>
                        </a:rPr>
                        <a:t> Piyade Er Resul </a:t>
                      </a:r>
                      <a:r>
                        <a:rPr lang="tr-TR" sz="1800" b="0" i="0" u="none" strike="noStrike" dirty="0" err="1">
                          <a:solidFill>
                            <a:srgbClr val="000000"/>
                          </a:solidFill>
                          <a:effectLst/>
                          <a:latin typeface="Calibri"/>
                        </a:rPr>
                        <a:t>Bayraci</a:t>
                      </a:r>
                      <a:r>
                        <a:rPr lang="tr-TR" sz="1800" b="0" i="0" u="none" strike="noStrike" dirty="0">
                          <a:solidFill>
                            <a:srgbClr val="000000"/>
                          </a:solidFill>
                          <a:effectLst/>
                          <a:latin typeface="Calibri"/>
                        </a:rPr>
                        <a:t> İmam Hatip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dirty="0">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fontAlgn="ctr"/>
                      <a:r>
                        <a:rPr lang="tr-TR" sz="1800" b="0" i="0" u="none" strike="noStrike" dirty="0">
                          <a:solidFill>
                            <a:srgbClr val="000000"/>
                          </a:solidFill>
                          <a:effectLst/>
                          <a:latin typeface="Calibri"/>
                        </a:rPr>
                        <a:t>47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r>
              <a:tr h="300304">
                <a:tc>
                  <a:txBody>
                    <a:bodyPr/>
                    <a:lstStyle/>
                    <a:p>
                      <a:pPr algn="ctr" fontAlgn="ctr"/>
                      <a:r>
                        <a:rPr lang="tr-TR" sz="1800" b="0" i="0" u="none" strike="noStrike">
                          <a:solidFill>
                            <a:srgbClr val="000000"/>
                          </a:solidFill>
                          <a:effectLst/>
                          <a:latin typeface="Calibri"/>
                        </a:rPr>
                        <a:t>ÜZÜMLÜ</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dirty="0">
                          <a:solidFill>
                            <a:srgbClr val="000000"/>
                          </a:solidFill>
                          <a:effectLst/>
                          <a:latin typeface="Calibri"/>
                        </a:rPr>
                        <a:t>Üzümlü Ortaokulu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dirty="0">
                          <a:solidFill>
                            <a:srgbClr val="000000"/>
                          </a:solidFill>
                          <a:effectLst/>
                          <a:latin typeface="Calibri"/>
                        </a:rPr>
                        <a:t>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800" b="0" i="0" u="none" strike="noStrike" dirty="0">
                          <a:solidFill>
                            <a:srgbClr val="000000"/>
                          </a:solidFill>
                          <a:effectLst/>
                          <a:latin typeface="Calibri"/>
                        </a:rPr>
                        <a:t>85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2301634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039092753"/>
              </p:ext>
            </p:extLst>
          </p:nvPr>
        </p:nvGraphicFramePr>
        <p:xfrm>
          <a:off x="145143" y="95828"/>
          <a:ext cx="11869056" cy="6697234"/>
        </p:xfrm>
        <a:graphic>
          <a:graphicData uri="http://schemas.openxmlformats.org/drawingml/2006/table">
            <a:tbl>
              <a:tblPr/>
              <a:tblGrid>
                <a:gridCol w="1660579"/>
                <a:gridCol w="6778429"/>
                <a:gridCol w="1932805"/>
                <a:gridCol w="1497243"/>
              </a:tblGrid>
              <a:tr h="561126">
                <a:tc>
                  <a:txBody>
                    <a:bodyPr/>
                    <a:lstStyle/>
                    <a:p>
                      <a:pPr algn="ctr" fontAlgn="ctr"/>
                      <a:r>
                        <a:rPr lang="tr-TR" sz="1700" b="1" i="0" u="none" strike="noStrike" dirty="0">
                          <a:solidFill>
                            <a:srgbClr val="000000"/>
                          </a:solidFill>
                          <a:effectLst/>
                          <a:latin typeface="Calibri"/>
                        </a:rPr>
                        <a:t>ILCE_ADI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ctr"/>
                      <a:r>
                        <a:rPr lang="tr-TR" sz="1700" b="1" i="0" u="none" strike="noStrike">
                          <a:solidFill>
                            <a:srgbClr val="000000"/>
                          </a:solidFill>
                          <a:effectLst/>
                          <a:latin typeface="Calibri"/>
                        </a:rPr>
                        <a:t>KURUM_ADI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ctr"/>
                      <a:r>
                        <a:rPr lang="tr-TR" sz="1700" b="1" i="0" u="none" strike="noStrike">
                          <a:solidFill>
                            <a:srgbClr val="000000"/>
                          </a:solidFill>
                          <a:effectLst/>
                          <a:latin typeface="Calibri"/>
                        </a:rPr>
                        <a:t>ŞUBE SAYISI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ctr"/>
                      <a:r>
                        <a:rPr lang="tr-TR" sz="1700" b="1" i="0" u="none" strike="noStrike">
                          <a:solidFill>
                            <a:srgbClr val="000000"/>
                          </a:solidFill>
                          <a:effectLst/>
                          <a:latin typeface="Calibri"/>
                        </a:rPr>
                        <a:t>Toplam Öğrenci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0AD47"/>
                    </a:solidFill>
                  </a:tcPr>
                </a:tc>
              </a:tr>
              <a:tr h="278914">
                <a:tc>
                  <a:txBody>
                    <a:bodyPr/>
                    <a:lstStyle/>
                    <a:p>
                      <a:pPr algn="ctr" fontAlgn="ctr"/>
                      <a:r>
                        <a:rPr lang="tr-TR" sz="1700" b="0" i="0" u="none" strike="noStrike" dirty="0">
                          <a:solidFill>
                            <a:srgbClr val="000000"/>
                          </a:solidFill>
                          <a:effectLst/>
                          <a:latin typeface="Calibri"/>
                        </a:rPr>
                        <a:t>ÇAYIRLI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29 Ekim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53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8914">
                <a:tc>
                  <a:txBody>
                    <a:bodyPr/>
                    <a:lstStyle/>
                    <a:p>
                      <a:pPr algn="ctr" fontAlgn="ctr"/>
                      <a:r>
                        <a:rPr lang="tr-TR" sz="1700" b="0" i="0" u="none" strike="noStrike" dirty="0">
                          <a:solidFill>
                            <a:srgbClr val="000000"/>
                          </a:solidFill>
                          <a:effectLst/>
                          <a:latin typeface="Calibri"/>
                        </a:rPr>
                        <a:t>İLİÇ</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23 Nisan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76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r>
              <a:tr h="278914">
                <a:tc>
                  <a:txBody>
                    <a:bodyPr/>
                    <a:lstStyle/>
                    <a:p>
                      <a:pPr algn="ctr" fontAlgn="ctr"/>
                      <a:r>
                        <a:rPr lang="tr-TR" sz="1700" b="0" i="0" u="none" strike="noStrike" dirty="0">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dirty="0">
                          <a:solidFill>
                            <a:srgbClr val="000000"/>
                          </a:solidFill>
                          <a:effectLst/>
                          <a:latin typeface="Calibri"/>
                        </a:rPr>
                        <a:t>Ziya Gökalp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169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err="1">
                          <a:solidFill>
                            <a:srgbClr val="000000"/>
                          </a:solidFill>
                          <a:effectLst/>
                          <a:latin typeface="Calibri"/>
                        </a:rPr>
                        <a:t>Şetit</a:t>
                      </a:r>
                      <a:r>
                        <a:rPr lang="tr-TR" sz="1700" b="0" i="0" u="none" strike="noStrike" dirty="0">
                          <a:solidFill>
                            <a:srgbClr val="000000"/>
                          </a:solidFill>
                          <a:effectLst/>
                          <a:latin typeface="Calibri"/>
                        </a:rPr>
                        <a:t> Jandarma Uzman Çavuş Fırat Kılıç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130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dirty="0" err="1">
                          <a:solidFill>
                            <a:srgbClr val="000000"/>
                          </a:solidFill>
                          <a:effectLst/>
                          <a:latin typeface="Calibri"/>
                        </a:rPr>
                        <a:t>Melikşah</a:t>
                      </a:r>
                      <a:r>
                        <a:rPr lang="tr-TR" sz="1700" b="0" i="0" u="none" strike="noStrike" dirty="0">
                          <a:solidFill>
                            <a:srgbClr val="000000"/>
                          </a:solidFill>
                          <a:effectLst/>
                          <a:latin typeface="Calibri"/>
                        </a:rPr>
                        <a:t>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107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Vali Recep Yazıcıoğlu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98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dirty="0">
                          <a:solidFill>
                            <a:srgbClr val="000000"/>
                          </a:solidFill>
                          <a:effectLst/>
                          <a:latin typeface="Calibri"/>
                        </a:rPr>
                        <a:t>Yavuz Selim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81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Gazi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71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dirty="0">
                          <a:solidFill>
                            <a:srgbClr val="000000"/>
                          </a:solidFill>
                          <a:effectLst/>
                          <a:latin typeface="Calibri"/>
                        </a:rPr>
                        <a:t>Zeynep Mustafa Han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61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Göktürk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50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dirty="0">
                          <a:solidFill>
                            <a:srgbClr val="000000"/>
                          </a:solidFill>
                          <a:effectLst/>
                          <a:latin typeface="Calibri"/>
                        </a:rPr>
                        <a:t>13 Şubat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42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Osmangazi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40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i-FI" sz="1700" b="0" i="0" u="none" strike="noStrike" dirty="0">
                          <a:solidFill>
                            <a:srgbClr val="000000"/>
                          </a:solidFill>
                          <a:effectLst/>
                          <a:latin typeface="Calibri"/>
                        </a:rPr>
                        <a:t>Şehit Pilot Teğmen Serkan Sağır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39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ÖZEL FİDEM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37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dirty="0">
                          <a:solidFill>
                            <a:srgbClr val="000000"/>
                          </a:solidFill>
                          <a:effectLst/>
                          <a:latin typeface="Calibri"/>
                        </a:rPr>
                        <a:t>Fevzi Efendi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33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Salih Erkan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33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r>
              <a:tr h="278914">
                <a:tc>
                  <a:txBody>
                    <a:bodyPr/>
                    <a:lstStyle/>
                    <a:p>
                      <a:pPr algn="ctr" fontAlgn="ctr"/>
                      <a:r>
                        <a:rPr lang="tr-TR" sz="1700" b="0" i="0" u="none" strike="noStrike">
                          <a:solidFill>
                            <a:srgbClr val="000000"/>
                          </a:solidFill>
                          <a:effectLst/>
                          <a:latin typeface="Calibri"/>
                        </a:rPr>
                        <a:t>MERKEZ</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dirty="0">
                          <a:solidFill>
                            <a:srgbClr val="000000"/>
                          </a:solidFill>
                          <a:effectLst/>
                          <a:latin typeface="Calibri"/>
                        </a:rPr>
                        <a:t>ÖZEL ERZİNCAN DOĞA OKULLARI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dirty="0">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31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8914">
                <a:tc>
                  <a:txBody>
                    <a:bodyPr/>
                    <a:lstStyle/>
                    <a:p>
                      <a:pPr algn="ctr" fontAlgn="ctr"/>
                      <a:r>
                        <a:rPr lang="tr-TR" sz="1700" b="0" i="0" u="none" strike="noStrike">
                          <a:solidFill>
                            <a:srgbClr val="000000"/>
                          </a:solidFill>
                          <a:effectLst/>
                          <a:latin typeface="Calibri"/>
                        </a:rPr>
                        <a:t>REFAHİYE</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Refahiye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41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r>
              <a:tr h="278914">
                <a:tc>
                  <a:txBody>
                    <a:bodyPr/>
                    <a:lstStyle/>
                    <a:p>
                      <a:pPr algn="ctr" fontAlgn="ctr"/>
                      <a:r>
                        <a:rPr lang="tr-TR" sz="1700" b="0" i="0" u="none" strike="noStrike">
                          <a:solidFill>
                            <a:srgbClr val="000000"/>
                          </a:solidFill>
                          <a:effectLst/>
                          <a:latin typeface="Calibri"/>
                        </a:rPr>
                        <a:t>TERCAN</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dirty="0">
                          <a:solidFill>
                            <a:srgbClr val="000000"/>
                          </a:solidFill>
                          <a:effectLst/>
                          <a:latin typeface="Calibri"/>
                        </a:rPr>
                        <a:t>Mercan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dirty="0">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dirty="0">
                          <a:solidFill>
                            <a:srgbClr val="000000"/>
                          </a:solidFill>
                          <a:effectLst/>
                          <a:latin typeface="Calibri"/>
                        </a:rPr>
                        <a:t>34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8914">
                <a:tc>
                  <a:txBody>
                    <a:bodyPr/>
                    <a:lstStyle/>
                    <a:p>
                      <a:pPr algn="ctr" fontAlgn="ctr"/>
                      <a:r>
                        <a:rPr lang="tr-TR" sz="1700" b="0" i="0" u="none" strike="noStrike">
                          <a:solidFill>
                            <a:srgbClr val="000000"/>
                          </a:solidFill>
                          <a:effectLst/>
                          <a:latin typeface="Calibri"/>
                        </a:rPr>
                        <a:t>TERCAN</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Atatürk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31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r>
              <a:tr h="278914">
                <a:tc>
                  <a:txBody>
                    <a:bodyPr/>
                    <a:lstStyle/>
                    <a:p>
                      <a:pPr algn="ctr" fontAlgn="ctr"/>
                      <a:r>
                        <a:rPr lang="tr-TR" sz="1700" b="0" i="0" u="none" strike="noStrike">
                          <a:solidFill>
                            <a:srgbClr val="000000"/>
                          </a:solidFill>
                          <a:effectLst/>
                          <a:latin typeface="Calibri"/>
                        </a:rPr>
                        <a:t>ÜZÜMLÜ</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dirty="0">
                          <a:solidFill>
                            <a:srgbClr val="000000"/>
                          </a:solidFill>
                          <a:effectLst/>
                          <a:latin typeface="Calibri"/>
                        </a:rPr>
                        <a:t>Şehit Fatih </a:t>
                      </a:r>
                      <a:r>
                        <a:rPr lang="tr-TR" sz="1700" b="0" i="0" u="none" strike="noStrike" dirty="0" err="1">
                          <a:solidFill>
                            <a:srgbClr val="000000"/>
                          </a:solidFill>
                          <a:effectLst/>
                          <a:latin typeface="Calibri"/>
                        </a:rPr>
                        <a:t>Devravut</a:t>
                      </a:r>
                      <a:r>
                        <a:rPr lang="tr-TR" sz="1700" b="0" i="0" u="none" strike="noStrike" dirty="0">
                          <a:solidFill>
                            <a:srgbClr val="000000"/>
                          </a:solidFill>
                          <a:effectLst/>
                          <a:latin typeface="Calibri"/>
                        </a:rPr>
                        <a:t> İlkokul</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1700" b="0" i="0" u="none" strike="noStrike" dirty="0">
                          <a:solidFill>
                            <a:srgbClr val="000000"/>
                          </a:solidFill>
                          <a:effectLst/>
                          <a:latin typeface="Calibri"/>
                        </a:rPr>
                        <a:t>46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8914">
                <a:tc>
                  <a:txBody>
                    <a:bodyPr/>
                    <a:lstStyle/>
                    <a:p>
                      <a:pPr algn="ctr" fontAlgn="ctr"/>
                      <a:r>
                        <a:rPr lang="tr-TR" sz="1700" b="0" i="0" u="none" strike="noStrike">
                          <a:solidFill>
                            <a:srgbClr val="000000"/>
                          </a:solidFill>
                          <a:effectLst/>
                          <a:latin typeface="Calibri"/>
                        </a:rPr>
                        <a:t>ÜZÜMLÜ</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a:solidFill>
                            <a:srgbClr val="000000"/>
                          </a:solidFill>
                          <a:effectLst/>
                          <a:latin typeface="Calibri"/>
                        </a:rPr>
                        <a:t>Üzümlü Fatih İlkokulu</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ctr"/>
                      <a:r>
                        <a:rPr lang="tr-TR" sz="1700" b="0" i="0" u="none" strike="noStrike" dirty="0">
                          <a:solidFill>
                            <a:srgbClr val="000000"/>
                          </a:solidFill>
                          <a:effectLst/>
                          <a:latin typeface="Calibri"/>
                        </a:rPr>
                        <a:t>34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r>
            </a:tbl>
          </a:graphicData>
        </a:graphic>
      </p:graphicFrame>
    </p:spTree>
    <p:extLst>
      <p:ext uri="{BB962C8B-B14F-4D97-AF65-F5344CB8AC3E}">
        <p14:creationId xmlns:p14="http://schemas.microsoft.com/office/powerpoint/2010/main" val="11196338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8" name="Metin kutusu 7"/>
          <p:cNvSpPr txBox="1"/>
          <p:nvPr/>
        </p:nvSpPr>
        <p:spPr>
          <a:xfrm>
            <a:off x="992567" y="3091542"/>
            <a:ext cx="1808690" cy="1862048"/>
          </a:xfrm>
          <a:prstGeom prst="rect">
            <a:avLst/>
          </a:prstGeom>
          <a:noFill/>
          <a:ln w="28575">
            <a:solidFill>
              <a:schemeClr val="tx1"/>
            </a:solidFill>
          </a:ln>
        </p:spPr>
        <p:txBody>
          <a:bodyPr wrap="square" rtlCol="0">
            <a:spAutoFit/>
          </a:bodyPr>
          <a:lstStyle/>
          <a:p>
            <a:pPr algn="ctr"/>
            <a:r>
              <a:rPr lang="tr-TR" sz="11500" dirty="0" smtClean="0"/>
              <a:t>4.</a:t>
            </a:r>
            <a:endParaRPr lang="tr-TR" sz="11500" dirty="0"/>
          </a:p>
        </p:txBody>
      </p:sp>
      <p:sp>
        <p:nvSpPr>
          <p:cNvPr id="10" name="Dikdörtgen 9"/>
          <p:cNvSpPr/>
          <p:nvPr/>
        </p:nvSpPr>
        <p:spPr>
          <a:xfrm>
            <a:off x="992568" y="5040674"/>
            <a:ext cx="1808690" cy="909122"/>
          </a:xfrm>
          <a:prstGeom prst="rect">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Metin kutusu 17"/>
          <p:cNvSpPr txBox="1"/>
          <p:nvPr/>
        </p:nvSpPr>
        <p:spPr>
          <a:xfrm>
            <a:off x="1241779" y="5233625"/>
            <a:ext cx="1359406" cy="523220"/>
          </a:xfrm>
          <a:prstGeom prst="rect">
            <a:avLst/>
          </a:prstGeom>
          <a:noFill/>
        </p:spPr>
        <p:txBody>
          <a:bodyPr wrap="square" rtlCol="0">
            <a:spAutoFit/>
          </a:bodyPr>
          <a:lstStyle/>
          <a:p>
            <a:pPr algn="ctr"/>
            <a:r>
              <a:rPr lang="tr-TR" sz="2800" b="1" dirty="0" smtClean="0"/>
              <a:t>SINIF</a:t>
            </a:r>
            <a:endParaRPr lang="tr-TR" sz="2800" b="1" dirty="0"/>
          </a:p>
        </p:txBody>
      </p:sp>
      <p:sp>
        <p:nvSpPr>
          <p:cNvPr id="23" name="Metin kutusu 22"/>
          <p:cNvSpPr txBox="1"/>
          <p:nvPr/>
        </p:nvSpPr>
        <p:spPr>
          <a:xfrm>
            <a:off x="3835730" y="3280224"/>
            <a:ext cx="6966050" cy="1384995"/>
          </a:xfrm>
          <a:prstGeom prst="rect">
            <a:avLst/>
          </a:prstGeom>
          <a:noFill/>
        </p:spPr>
        <p:txBody>
          <a:bodyPr wrap="square" rtlCol="0">
            <a:spAutoFit/>
          </a:bodyPr>
          <a:lstStyle/>
          <a:p>
            <a:pPr algn="ctr"/>
            <a:r>
              <a:rPr lang="tr-TR" sz="2800" b="1" dirty="0" smtClean="0">
                <a:solidFill>
                  <a:srgbClr val="00B050"/>
                </a:solidFill>
              </a:rPr>
              <a:t>TÜRKÇE</a:t>
            </a:r>
            <a:r>
              <a:rPr lang="tr-TR" sz="2800" b="1" dirty="0" smtClean="0"/>
              <a:t> </a:t>
            </a:r>
            <a:r>
              <a:rPr lang="tr-TR" sz="2800" b="1" dirty="0" smtClean="0">
                <a:solidFill>
                  <a:srgbClr val="FF0000"/>
                </a:solidFill>
              </a:rPr>
              <a:t>15</a:t>
            </a:r>
            <a:r>
              <a:rPr lang="tr-TR" sz="2800" b="1" dirty="0" smtClean="0"/>
              <a:t> ÇOKTAN SEÇMELİ SORU</a:t>
            </a:r>
          </a:p>
          <a:p>
            <a:pPr algn="ctr"/>
            <a:r>
              <a:rPr lang="tr-TR" sz="2800" b="1" dirty="0" smtClean="0">
                <a:solidFill>
                  <a:srgbClr val="0070C0"/>
                </a:solidFill>
              </a:rPr>
              <a:t>MATEMATİK </a:t>
            </a:r>
            <a:r>
              <a:rPr lang="tr-TR" sz="2800" b="1" dirty="0" smtClean="0">
                <a:solidFill>
                  <a:srgbClr val="FF0000"/>
                </a:solidFill>
              </a:rPr>
              <a:t>15</a:t>
            </a:r>
            <a:r>
              <a:rPr lang="tr-TR" sz="2800" b="1" dirty="0" smtClean="0"/>
              <a:t> </a:t>
            </a:r>
            <a:r>
              <a:rPr lang="tr-TR" sz="2800" b="1" dirty="0"/>
              <a:t>ÇOKTAN SEÇMELİ SORU</a:t>
            </a:r>
          </a:p>
          <a:p>
            <a:pPr algn="ctr"/>
            <a:r>
              <a:rPr lang="tr-TR" sz="2800" b="1" dirty="0" smtClean="0">
                <a:solidFill>
                  <a:srgbClr val="C00000"/>
                </a:solidFill>
              </a:rPr>
              <a:t>FEN BİLGİSİ</a:t>
            </a:r>
            <a:r>
              <a:rPr lang="tr-TR" sz="2800" b="1" dirty="0" smtClean="0"/>
              <a:t> </a:t>
            </a:r>
            <a:r>
              <a:rPr lang="tr-TR" sz="2800" b="1" dirty="0">
                <a:solidFill>
                  <a:srgbClr val="FF0000"/>
                </a:solidFill>
              </a:rPr>
              <a:t>15</a:t>
            </a:r>
            <a:r>
              <a:rPr lang="tr-TR" sz="2800" b="1" dirty="0"/>
              <a:t> ÇOKTAN SEÇMELİ </a:t>
            </a:r>
            <a:r>
              <a:rPr lang="tr-TR" sz="2800" b="1" dirty="0" smtClean="0"/>
              <a:t>SORU</a:t>
            </a:r>
            <a:endParaRPr lang="tr-TR" sz="2800" b="1" dirty="0"/>
          </a:p>
        </p:txBody>
      </p:sp>
      <p:sp>
        <p:nvSpPr>
          <p:cNvPr id="24" name="Metin kutusu 23"/>
          <p:cNvSpPr txBox="1"/>
          <p:nvPr/>
        </p:nvSpPr>
        <p:spPr>
          <a:xfrm>
            <a:off x="4313724" y="4949367"/>
            <a:ext cx="6063991" cy="584775"/>
          </a:xfrm>
          <a:prstGeom prst="rect">
            <a:avLst/>
          </a:prstGeom>
          <a:noFill/>
        </p:spPr>
        <p:txBody>
          <a:bodyPr wrap="square" rtlCol="0">
            <a:spAutoFit/>
          </a:bodyPr>
          <a:lstStyle/>
          <a:p>
            <a:pPr algn="ctr"/>
            <a:r>
              <a:rPr lang="tr-TR" sz="3200" b="1" dirty="0" smtClean="0"/>
              <a:t>SÜRE 70 DAKİKA</a:t>
            </a:r>
            <a:endParaRPr lang="tr-TR" sz="3200" b="1" dirty="0"/>
          </a:p>
        </p:txBody>
      </p:sp>
    </p:spTree>
    <p:extLst>
      <p:ext uri="{BB962C8B-B14F-4D97-AF65-F5344CB8AC3E}">
        <p14:creationId xmlns:p14="http://schemas.microsoft.com/office/powerpoint/2010/main" val="18639630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8" name="Metin kutusu 7"/>
          <p:cNvSpPr txBox="1"/>
          <p:nvPr/>
        </p:nvSpPr>
        <p:spPr>
          <a:xfrm>
            <a:off x="992567" y="3091542"/>
            <a:ext cx="1808690" cy="1862048"/>
          </a:xfrm>
          <a:prstGeom prst="rect">
            <a:avLst/>
          </a:prstGeom>
          <a:noFill/>
          <a:ln w="28575">
            <a:solidFill>
              <a:schemeClr val="tx1"/>
            </a:solidFill>
          </a:ln>
        </p:spPr>
        <p:txBody>
          <a:bodyPr wrap="square" rtlCol="0">
            <a:spAutoFit/>
          </a:bodyPr>
          <a:lstStyle/>
          <a:p>
            <a:pPr algn="ctr"/>
            <a:r>
              <a:rPr lang="tr-TR" sz="11500" dirty="0"/>
              <a:t>7</a:t>
            </a:r>
            <a:r>
              <a:rPr lang="tr-TR" sz="11500" dirty="0" smtClean="0"/>
              <a:t>.</a:t>
            </a:r>
            <a:endParaRPr lang="tr-TR" sz="11500" dirty="0"/>
          </a:p>
        </p:txBody>
      </p:sp>
      <p:sp>
        <p:nvSpPr>
          <p:cNvPr id="10" name="Dikdörtgen 9"/>
          <p:cNvSpPr/>
          <p:nvPr/>
        </p:nvSpPr>
        <p:spPr>
          <a:xfrm>
            <a:off x="992568" y="5040674"/>
            <a:ext cx="1808690" cy="909122"/>
          </a:xfrm>
          <a:prstGeom prst="rect">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Metin kutusu 17"/>
          <p:cNvSpPr txBox="1"/>
          <p:nvPr/>
        </p:nvSpPr>
        <p:spPr>
          <a:xfrm>
            <a:off x="1241779" y="5233625"/>
            <a:ext cx="1359406" cy="523220"/>
          </a:xfrm>
          <a:prstGeom prst="rect">
            <a:avLst/>
          </a:prstGeom>
          <a:noFill/>
        </p:spPr>
        <p:txBody>
          <a:bodyPr wrap="square" rtlCol="0">
            <a:spAutoFit/>
          </a:bodyPr>
          <a:lstStyle/>
          <a:p>
            <a:pPr algn="ctr"/>
            <a:r>
              <a:rPr lang="tr-TR" sz="2800" b="1" dirty="0" smtClean="0"/>
              <a:t>SINIF</a:t>
            </a:r>
            <a:endParaRPr lang="tr-TR" sz="2800" b="1" dirty="0"/>
          </a:p>
        </p:txBody>
      </p:sp>
      <p:sp>
        <p:nvSpPr>
          <p:cNvPr id="23" name="Metin kutusu 22"/>
          <p:cNvSpPr txBox="1"/>
          <p:nvPr/>
        </p:nvSpPr>
        <p:spPr>
          <a:xfrm>
            <a:off x="3835730" y="3280224"/>
            <a:ext cx="6966050" cy="1384995"/>
          </a:xfrm>
          <a:prstGeom prst="rect">
            <a:avLst/>
          </a:prstGeom>
          <a:noFill/>
        </p:spPr>
        <p:txBody>
          <a:bodyPr wrap="square" rtlCol="0">
            <a:spAutoFit/>
          </a:bodyPr>
          <a:lstStyle/>
          <a:p>
            <a:pPr algn="ctr"/>
            <a:r>
              <a:rPr lang="tr-TR" sz="2800" b="1" dirty="0" smtClean="0">
                <a:solidFill>
                  <a:srgbClr val="00B050"/>
                </a:solidFill>
              </a:rPr>
              <a:t>TÜRKÇE</a:t>
            </a:r>
            <a:r>
              <a:rPr lang="tr-TR" sz="2800" b="1" dirty="0" smtClean="0"/>
              <a:t> </a:t>
            </a:r>
            <a:r>
              <a:rPr lang="tr-TR" sz="2800" b="1" dirty="0" smtClean="0">
                <a:solidFill>
                  <a:srgbClr val="FF0000"/>
                </a:solidFill>
              </a:rPr>
              <a:t>20 </a:t>
            </a:r>
            <a:r>
              <a:rPr lang="tr-TR" sz="2800" b="1" dirty="0" smtClean="0"/>
              <a:t>ÇOKTAN SEÇMELİ SORU</a:t>
            </a:r>
          </a:p>
          <a:p>
            <a:pPr algn="ctr"/>
            <a:r>
              <a:rPr lang="tr-TR" sz="2800" b="1" dirty="0" smtClean="0">
                <a:solidFill>
                  <a:srgbClr val="0070C0"/>
                </a:solidFill>
              </a:rPr>
              <a:t>MATEMATİK </a:t>
            </a:r>
            <a:r>
              <a:rPr lang="tr-TR" sz="2800" b="1" dirty="0" smtClean="0">
                <a:solidFill>
                  <a:srgbClr val="FF0000"/>
                </a:solidFill>
              </a:rPr>
              <a:t>20 </a:t>
            </a:r>
            <a:r>
              <a:rPr lang="tr-TR" sz="2800" b="1" dirty="0" smtClean="0"/>
              <a:t>ÇOKTAN </a:t>
            </a:r>
            <a:r>
              <a:rPr lang="tr-TR" sz="2800" b="1" dirty="0"/>
              <a:t>SEÇMELİ SORU</a:t>
            </a:r>
          </a:p>
          <a:p>
            <a:pPr algn="ctr"/>
            <a:r>
              <a:rPr lang="tr-TR" sz="2800" b="1" dirty="0" smtClean="0">
                <a:solidFill>
                  <a:srgbClr val="C00000"/>
                </a:solidFill>
              </a:rPr>
              <a:t>FEN BİLGİSİ</a:t>
            </a:r>
            <a:r>
              <a:rPr lang="tr-TR" sz="2800" b="1" dirty="0" smtClean="0"/>
              <a:t> </a:t>
            </a:r>
            <a:r>
              <a:rPr lang="tr-TR" sz="2800" b="1" dirty="0" smtClean="0">
                <a:solidFill>
                  <a:srgbClr val="FF0000"/>
                </a:solidFill>
              </a:rPr>
              <a:t>20 </a:t>
            </a:r>
            <a:r>
              <a:rPr lang="tr-TR" sz="2800" b="1" dirty="0" smtClean="0"/>
              <a:t>ÇOKTAN </a:t>
            </a:r>
            <a:r>
              <a:rPr lang="tr-TR" sz="2800" b="1" dirty="0"/>
              <a:t>SEÇMELİ </a:t>
            </a:r>
            <a:r>
              <a:rPr lang="tr-TR" sz="2800" b="1" dirty="0" smtClean="0"/>
              <a:t>SORU</a:t>
            </a:r>
            <a:endParaRPr lang="tr-TR" sz="2800" b="1" dirty="0"/>
          </a:p>
        </p:txBody>
      </p:sp>
      <p:sp>
        <p:nvSpPr>
          <p:cNvPr id="24" name="Metin kutusu 23"/>
          <p:cNvSpPr txBox="1"/>
          <p:nvPr/>
        </p:nvSpPr>
        <p:spPr>
          <a:xfrm>
            <a:off x="4313724" y="4949367"/>
            <a:ext cx="6063991" cy="584775"/>
          </a:xfrm>
          <a:prstGeom prst="rect">
            <a:avLst/>
          </a:prstGeom>
          <a:noFill/>
        </p:spPr>
        <p:txBody>
          <a:bodyPr wrap="square" rtlCol="0">
            <a:spAutoFit/>
          </a:bodyPr>
          <a:lstStyle/>
          <a:p>
            <a:pPr algn="ctr"/>
            <a:r>
              <a:rPr lang="tr-TR" sz="3200" b="1" dirty="0" smtClean="0"/>
              <a:t>SÜRE 70 DAKİKA</a:t>
            </a:r>
            <a:endParaRPr lang="tr-TR" sz="3200" b="1" dirty="0"/>
          </a:p>
        </p:txBody>
      </p:sp>
    </p:spTree>
    <p:extLst>
      <p:ext uri="{BB962C8B-B14F-4D97-AF65-F5344CB8AC3E}">
        <p14:creationId xmlns:p14="http://schemas.microsoft.com/office/powerpoint/2010/main" val="33687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2"/>
          <a:stretch>
            <a:fillRect/>
          </a:stretch>
        </p:blipFill>
        <p:spPr>
          <a:xfrm>
            <a:off x="179772" y="149394"/>
            <a:ext cx="11896725" cy="1419225"/>
          </a:xfrm>
          <a:prstGeom prst="rect">
            <a:avLst/>
          </a:prstGeom>
        </p:spPr>
      </p:pic>
      <p:pic>
        <p:nvPicPr>
          <p:cNvPr id="8" name="Resim 7"/>
          <p:cNvPicPr>
            <a:picLocks noChangeAspect="1"/>
          </p:cNvPicPr>
          <p:nvPr/>
        </p:nvPicPr>
        <p:blipFill>
          <a:blip r:embed="rId3"/>
          <a:stretch>
            <a:fillRect/>
          </a:stretch>
        </p:blipFill>
        <p:spPr>
          <a:xfrm>
            <a:off x="9695793" y="149395"/>
            <a:ext cx="2444204" cy="2339805"/>
          </a:xfrm>
          <a:prstGeom prst="rect">
            <a:avLst/>
          </a:prstGeom>
        </p:spPr>
      </p:pic>
      <p:grpSp>
        <p:nvGrpSpPr>
          <p:cNvPr id="3" name="Grup 2"/>
          <p:cNvGrpSpPr/>
          <p:nvPr/>
        </p:nvGrpSpPr>
        <p:grpSpPr>
          <a:xfrm>
            <a:off x="179772" y="1555373"/>
            <a:ext cx="9516021" cy="933827"/>
            <a:chOff x="1158875" y="3270646"/>
            <a:chExt cx="9620250" cy="1038225"/>
          </a:xfrm>
        </p:grpSpPr>
        <p:pic>
          <p:nvPicPr>
            <p:cNvPr id="2" name="Resim 1"/>
            <p:cNvPicPr>
              <a:picLocks noChangeAspect="1"/>
            </p:cNvPicPr>
            <p:nvPr/>
          </p:nvPicPr>
          <p:blipFill>
            <a:blip r:embed="rId4"/>
            <a:stretch>
              <a:fillRect/>
            </a:stretch>
          </p:blipFill>
          <p:spPr>
            <a:xfrm>
              <a:off x="1158875" y="3270646"/>
              <a:ext cx="9620250" cy="1038225"/>
            </a:xfrm>
            <a:prstGeom prst="rect">
              <a:avLst/>
            </a:prstGeom>
          </p:spPr>
        </p:pic>
        <p:sp>
          <p:nvSpPr>
            <p:cNvPr id="10" name="Dikdörtgen 9"/>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5" name="Dikdörtgen 4"/>
          <p:cNvSpPr/>
          <p:nvPr/>
        </p:nvSpPr>
        <p:spPr>
          <a:xfrm>
            <a:off x="820677" y="3909733"/>
            <a:ext cx="10614914" cy="1015663"/>
          </a:xfrm>
          <a:prstGeom prst="rect">
            <a:avLst/>
          </a:prstGeom>
        </p:spPr>
        <p:txBody>
          <a:bodyPr wrap="square">
            <a:spAutoFit/>
          </a:bodyPr>
          <a:lstStyle/>
          <a:p>
            <a:pPr lvl="0" algn="ctr"/>
            <a:r>
              <a:rPr lang="tr-TR" sz="6000" b="1" dirty="0" smtClean="0"/>
              <a:t>ÖBİA </a:t>
            </a:r>
            <a:r>
              <a:rPr lang="tr-TR" sz="6000" b="1" dirty="0" smtClean="0"/>
              <a:t>UYGULAMA</a:t>
            </a:r>
            <a:endParaRPr lang="tr-TR" sz="6000" b="1" dirty="0"/>
          </a:p>
        </p:txBody>
      </p:sp>
    </p:spTree>
    <p:extLst>
      <p:ext uri="{BB962C8B-B14F-4D97-AF65-F5344CB8AC3E}">
        <p14:creationId xmlns:p14="http://schemas.microsoft.com/office/powerpoint/2010/main" val="484997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33829" y="2974596"/>
            <a:ext cx="5133521" cy="3108543"/>
          </a:xfrm>
          <a:prstGeom prst="rect">
            <a:avLst/>
          </a:prstGeom>
        </p:spPr>
        <p:txBody>
          <a:bodyPr wrap="square">
            <a:spAutoFit/>
          </a:bodyPr>
          <a:lstStyle/>
          <a:p>
            <a:r>
              <a:rPr lang="tr-TR" sz="2800" dirty="0">
                <a:solidFill>
                  <a:srgbClr val="FF0000"/>
                </a:solidFill>
              </a:rPr>
              <a:t>İçerik: </a:t>
            </a:r>
          </a:p>
          <a:p>
            <a:endParaRPr lang="tr-TR" sz="2800" dirty="0">
              <a:solidFill>
                <a:srgbClr val="FF0000"/>
              </a:solidFill>
            </a:endParaRPr>
          </a:p>
          <a:p>
            <a:r>
              <a:rPr lang="tr-TR" sz="2800" dirty="0">
                <a:solidFill>
                  <a:schemeClr val="accent1">
                    <a:lumMod val="75000"/>
                  </a:schemeClr>
                </a:solidFill>
              </a:rPr>
              <a:t>İzleme araştırması sorular, anketler, karne ve raporlardan oluşan bir bütündür.</a:t>
            </a:r>
          </a:p>
          <a:p>
            <a:endParaRPr lang="tr-TR" sz="2800" dirty="0">
              <a:solidFill>
                <a:srgbClr val="00B0F0"/>
              </a:solidFill>
            </a:endParaRPr>
          </a:p>
          <a:p>
            <a:endParaRPr lang="tr-TR" sz="2800" dirty="0"/>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17 Grup"/>
          <p:cNvGrpSpPr/>
          <p:nvPr/>
        </p:nvGrpSpPr>
        <p:grpSpPr>
          <a:xfrm>
            <a:off x="6134100" y="2705100"/>
            <a:ext cx="5372101" cy="3657600"/>
            <a:chOff x="4286250" y="3438530"/>
            <a:chExt cx="5143499" cy="3419470"/>
          </a:xfrm>
        </p:grpSpPr>
        <p:grpSp>
          <p:nvGrpSpPr>
            <p:cNvPr id="4" name="Grup 14"/>
            <p:cNvGrpSpPr/>
            <p:nvPr/>
          </p:nvGrpSpPr>
          <p:grpSpPr>
            <a:xfrm>
              <a:off x="5791200" y="4095750"/>
              <a:ext cx="2133599" cy="224790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3"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4" name="13 Oval"/>
            <p:cNvSpPr/>
            <p:nvPr/>
          </p:nvSpPr>
          <p:spPr>
            <a:xfrm>
              <a:off x="4286250" y="3514730"/>
              <a:ext cx="1695450" cy="164782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SORULAR</a:t>
              </a:r>
            </a:p>
          </p:txBody>
        </p:sp>
        <p:sp>
          <p:nvSpPr>
            <p:cNvPr id="15" name="14 Oval"/>
            <p:cNvSpPr/>
            <p:nvPr/>
          </p:nvSpPr>
          <p:spPr>
            <a:xfrm>
              <a:off x="7677150" y="3438530"/>
              <a:ext cx="1638299" cy="166687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ANKETLER</a:t>
              </a:r>
            </a:p>
          </p:txBody>
        </p:sp>
        <p:sp>
          <p:nvSpPr>
            <p:cNvPr id="16" name="15 Oval"/>
            <p:cNvSpPr/>
            <p:nvPr/>
          </p:nvSpPr>
          <p:spPr>
            <a:xfrm>
              <a:off x="4286250" y="5191130"/>
              <a:ext cx="1714500" cy="166687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KARNELER</a:t>
              </a:r>
            </a:p>
          </p:txBody>
        </p:sp>
        <p:sp>
          <p:nvSpPr>
            <p:cNvPr id="17" name="16 Oval"/>
            <p:cNvSpPr/>
            <p:nvPr/>
          </p:nvSpPr>
          <p:spPr>
            <a:xfrm>
              <a:off x="7696200" y="5191130"/>
              <a:ext cx="1733549" cy="166687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RAPORLAR</a:t>
              </a:r>
            </a:p>
          </p:txBody>
        </p:sp>
      </p:grpSp>
      <p:sp>
        <p:nvSpPr>
          <p:cNvPr id="19" name="18 Oval"/>
          <p:cNvSpPr/>
          <p:nvPr/>
        </p:nvSpPr>
        <p:spPr>
          <a:xfrm>
            <a:off x="7448550" y="36766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1</a:t>
            </a:r>
          </a:p>
        </p:txBody>
      </p:sp>
      <p:sp>
        <p:nvSpPr>
          <p:cNvPr id="20" name="19 Oval"/>
          <p:cNvSpPr/>
          <p:nvPr/>
        </p:nvSpPr>
        <p:spPr>
          <a:xfrm>
            <a:off x="7505700" y="4972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3</a:t>
            </a:r>
          </a:p>
        </p:txBody>
      </p:sp>
      <p:sp>
        <p:nvSpPr>
          <p:cNvPr id="21" name="20 Oval"/>
          <p:cNvSpPr/>
          <p:nvPr/>
        </p:nvSpPr>
        <p:spPr>
          <a:xfrm>
            <a:off x="9239250" y="361950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2</a:t>
            </a:r>
          </a:p>
        </p:txBody>
      </p:sp>
      <p:sp>
        <p:nvSpPr>
          <p:cNvPr id="22" name="21 Oval"/>
          <p:cNvSpPr/>
          <p:nvPr/>
        </p:nvSpPr>
        <p:spPr>
          <a:xfrm>
            <a:off x="9277350" y="495300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3600" b="1" dirty="0">
                <a:solidFill>
                  <a:srgbClr val="0070C0"/>
                </a:solidFill>
              </a:rPr>
              <a:t>4</a:t>
            </a:r>
          </a:p>
        </p:txBody>
      </p:sp>
    </p:spTree>
    <p:extLst>
      <p:ext uri="{BB962C8B-B14F-4D97-AF65-F5344CB8AC3E}">
        <p14:creationId xmlns:p14="http://schemas.microsoft.com/office/powerpoint/2010/main" val="2184361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2"/>
          <a:stretch>
            <a:fillRect/>
          </a:stretch>
        </p:blipFill>
        <p:spPr>
          <a:xfrm>
            <a:off x="179772" y="149394"/>
            <a:ext cx="11896725" cy="1419225"/>
          </a:xfrm>
          <a:prstGeom prst="rect">
            <a:avLst/>
          </a:prstGeom>
        </p:spPr>
      </p:pic>
      <p:pic>
        <p:nvPicPr>
          <p:cNvPr id="8" name="Resim 7"/>
          <p:cNvPicPr>
            <a:picLocks noChangeAspect="1"/>
          </p:cNvPicPr>
          <p:nvPr/>
        </p:nvPicPr>
        <p:blipFill>
          <a:blip r:embed="rId3"/>
          <a:stretch>
            <a:fillRect/>
          </a:stretch>
        </p:blipFill>
        <p:spPr>
          <a:xfrm>
            <a:off x="9695793" y="149395"/>
            <a:ext cx="2444204" cy="2339805"/>
          </a:xfrm>
          <a:prstGeom prst="rect">
            <a:avLst/>
          </a:prstGeom>
        </p:spPr>
      </p:pic>
      <p:grpSp>
        <p:nvGrpSpPr>
          <p:cNvPr id="3" name="Grup 2"/>
          <p:cNvGrpSpPr/>
          <p:nvPr/>
        </p:nvGrpSpPr>
        <p:grpSpPr>
          <a:xfrm>
            <a:off x="179772" y="1555373"/>
            <a:ext cx="9516021" cy="933827"/>
            <a:chOff x="1158875" y="3270646"/>
            <a:chExt cx="9620250" cy="1038225"/>
          </a:xfrm>
        </p:grpSpPr>
        <p:pic>
          <p:nvPicPr>
            <p:cNvPr id="2" name="Resim 1"/>
            <p:cNvPicPr>
              <a:picLocks noChangeAspect="1"/>
            </p:cNvPicPr>
            <p:nvPr/>
          </p:nvPicPr>
          <p:blipFill>
            <a:blip r:embed="rId4"/>
            <a:stretch>
              <a:fillRect/>
            </a:stretch>
          </p:blipFill>
          <p:spPr>
            <a:xfrm>
              <a:off x="1158875" y="3270646"/>
              <a:ext cx="9620250" cy="1038225"/>
            </a:xfrm>
            <a:prstGeom prst="rect">
              <a:avLst/>
            </a:prstGeom>
          </p:spPr>
        </p:pic>
        <p:sp>
          <p:nvSpPr>
            <p:cNvPr id="10" name="Dikdörtgen 9"/>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5" name="Dikdörtgen 4"/>
          <p:cNvSpPr/>
          <p:nvPr/>
        </p:nvSpPr>
        <p:spPr>
          <a:xfrm>
            <a:off x="174878" y="2690533"/>
            <a:ext cx="10614914" cy="1015663"/>
          </a:xfrm>
          <a:prstGeom prst="rect">
            <a:avLst/>
          </a:prstGeom>
        </p:spPr>
        <p:txBody>
          <a:bodyPr wrap="square">
            <a:spAutoFit/>
          </a:bodyPr>
          <a:lstStyle/>
          <a:p>
            <a:pPr lvl="0"/>
            <a:r>
              <a:rPr lang="tr-TR" sz="6000" b="1" dirty="0" smtClean="0"/>
              <a:t>ÖBİA NE DEĞİL?</a:t>
            </a:r>
            <a:endParaRPr lang="tr-TR" sz="6000" b="1" dirty="0"/>
          </a:p>
        </p:txBody>
      </p:sp>
      <p:sp>
        <p:nvSpPr>
          <p:cNvPr id="4" name="Metin kutusu 3"/>
          <p:cNvSpPr txBox="1"/>
          <p:nvPr/>
        </p:nvSpPr>
        <p:spPr>
          <a:xfrm>
            <a:off x="1650596" y="3735921"/>
            <a:ext cx="9438317" cy="2554545"/>
          </a:xfrm>
          <a:prstGeom prst="rect">
            <a:avLst/>
          </a:prstGeom>
          <a:noFill/>
        </p:spPr>
        <p:txBody>
          <a:bodyPr wrap="square" rtlCol="0">
            <a:spAutoFit/>
          </a:bodyPr>
          <a:lstStyle/>
          <a:p>
            <a:pPr marL="285750" indent="-285750">
              <a:buFont typeface="Arial" pitchFamily="34" charset="0"/>
              <a:buChar char="•"/>
            </a:pPr>
            <a:r>
              <a:rPr lang="tr-TR" sz="3200" b="1" dirty="0" smtClean="0">
                <a:solidFill>
                  <a:srgbClr val="0070C0"/>
                </a:solidFill>
              </a:rPr>
              <a:t>Sınav</a:t>
            </a:r>
            <a:r>
              <a:rPr lang="tr-TR" sz="3200" b="1" dirty="0" smtClean="0"/>
              <a:t> </a:t>
            </a:r>
            <a:r>
              <a:rPr lang="tr-TR" sz="3200" b="1" u="sng" dirty="0" smtClean="0">
                <a:solidFill>
                  <a:srgbClr val="FF0000"/>
                </a:solidFill>
              </a:rPr>
              <a:t>değil.</a:t>
            </a:r>
            <a:endParaRPr lang="tr-TR" sz="3200" b="1" dirty="0" smtClean="0"/>
          </a:p>
          <a:p>
            <a:pPr marL="285750" indent="-285750">
              <a:buFont typeface="Arial" pitchFamily="34" charset="0"/>
              <a:buChar char="•"/>
            </a:pPr>
            <a:r>
              <a:rPr lang="tr-TR" sz="3200" b="1" dirty="0" smtClean="0">
                <a:solidFill>
                  <a:srgbClr val="0070C0"/>
                </a:solidFill>
              </a:rPr>
              <a:t>Öğrenci sıralama </a:t>
            </a:r>
            <a:r>
              <a:rPr lang="tr-TR" sz="3200" b="1" dirty="0" smtClean="0"/>
              <a:t>aracı </a:t>
            </a:r>
            <a:r>
              <a:rPr lang="tr-TR" sz="3200" b="1" u="sng" dirty="0" smtClean="0">
                <a:solidFill>
                  <a:srgbClr val="FF0000"/>
                </a:solidFill>
              </a:rPr>
              <a:t>değil.</a:t>
            </a:r>
            <a:endParaRPr lang="tr-TR" sz="3200" b="1" dirty="0" smtClean="0"/>
          </a:p>
          <a:p>
            <a:pPr marL="285750" indent="-285750">
              <a:buFont typeface="Arial" pitchFamily="34" charset="0"/>
              <a:buChar char="•"/>
            </a:pPr>
            <a:r>
              <a:rPr lang="tr-TR" sz="3200" b="1" dirty="0" smtClean="0">
                <a:solidFill>
                  <a:srgbClr val="0070C0"/>
                </a:solidFill>
              </a:rPr>
              <a:t>Öğretmen sıralama </a:t>
            </a:r>
            <a:r>
              <a:rPr lang="tr-TR" sz="3200" b="1" dirty="0" smtClean="0"/>
              <a:t>aracı </a:t>
            </a:r>
            <a:r>
              <a:rPr lang="tr-TR" sz="3200" b="1" u="sng" dirty="0" err="1" smtClean="0">
                <a:solidFill>
                  <a:srgbClr val="FF0000"/>
                </a:solidFill>
              </a:rPr>
              <a:t>değiil</a:t>
            </a:r>
            <a:r>
              <a:rPr lang="tr-TR" sz="3200" b="1" u="sng" dirty="0" smtClean="0">
                <a:solidFill>
                  <a:srgbClr val="FF0000"/>
                </a:solidFill>
              </a:rPr>
              <a:t>.</a:t>
            </a:r>
          </a:p>
          <a:p>
            <a:pPr marL="285750" indent="-285750">
              <a:buFont typeface="Arial" pitchFamily="34" charset="0"/>
              <a:buChar char="•"/>
            </a:pPr>
            <a:r>
              <a:rPr lang="tr-TR" sz="3200" b="1" dirty="0" smtClean="0">
                <a:solidFill>
                  <a:srgbClr val="0070C0"/>
                </a:solidFill>
              </a:rPr>
              <a:t>Okul, ilçe </a:t>
            </a:r>
            <a:r>
              <a:rPr lang="tr-TR" sz="3200" b="1" dirty="0" smtClean="0"/>
              <a:t>yada </a:t>
            </a:r>
            <a:r>
              <a:rPr lang="tr-TR" sz="3200" b="1" dirty="0" smtClean="0">
                <a:solidFill>
                  <a:srgbClr val="0070C0"/>
                </a:solidFill>
              </a:rPr>
              <a:t>il</a:t>
            </a:r>
            <a:r>
              <a:rPr lang="tr-TR" sz="3200" b="1" dirty="0" smtClean="0"/>
              <a:t> </a:t>
            </a:r>
            <a:r>
              <a:rPr lang="tr-TR" sz="3200" b="1" dirty="0" smtClean="0">
                <a:solidFill>
                  <a:srgbClr val="0070C0"/>
                </a:solidFill>
              </a:rPr>
              <a:t>sıralama</a:t>
            </a:r>
            <a:r>
              <a:rPr lang="tr-TR" sz="3200" b="1" dirty="0" smtClean="0"/>
              <a:t> aracı </a:t>
            </a:r>
            <a:r>
              <a:rPr lang="tr-TR" sz="3200" b="1" u="sng" dirty="0" smtClean="0">
                <a:solidFill>
                  <a:srgbClr val="FF0000"/>
                </a:solidFill>
              </a:rPr>
              <a:t>değil.</a:t>
            </a:r>
            <a:endParaRPr lang="tr-TR" sz="3200" b="1" dirty="0" smtClean="0"/>
          </a:p>
          <a:p>
            <a:pPr marL="285750" indent="-285750">
              <a:buFont typeface="Arial" pitchFamily="34" charset="0"/>
              <a:buChar char="•"/>
            </a:pPr>
            <a:r>
              <a:rPr lang="tr-TR" sz="3200" b="1" dirty="0" smtClean="0">
                <a:solidFill>
                  <a:srgbClr val="0070C0"/>
                </a:solidFill>
              </a:rPr>
              <a:t>Öğrenci yerleştirme </a:t>
            </a:r>
            <a:r>
              <a:rPr lang="tr-TR" sz="3200" b="1" dirty="0" smtClean="0"/>
              <a:t>yada </a:t>
            </a:r>
            <a:r>
              <a:rPr lang="tr-TR" sz="3200" b="1" dirty="0" smtClean="0">
                <a:solidFill>
                  <a:srgbClr val="0070C0"/>
                </a:solidFill>
              </a:rPr>
              <a:t>yönlendirme</a:t>
            </a:r>
            <a:r>
              <a:rPr lang="tr-TR" sz="3200" b="1" dirty="0" smtClean="0"/>
              <a:t> aracı </a:t>
            </a:r>
            <a:r>
              <a:rPr lang="tr-TR" sz="3200" b="1" u="sng" dirty="0" smtClean="0">
                <a:solidFill>
                  <a:srgbClr val="FF0000"/>
                </a:solidFill>
              </a:rPr>
              <a:t>değil.</a:t>
            </a:r>
            <a:endParaRPr lang="tr-TR" sz="3200" b="1" dirty="0"/>
          </a:p>
        </p:txBody>
      </p:sp>
    </p:spTree>
    <p:extLst>
      <p:ext uri="{BB962C8B-B14F-4D97-AF65-F5344CB8AC3E}">
        <p14:creationId xmlns:p14="http://schemas.microsoft.com/office/powerpoint/2010/main" val="6375004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095750" y="2698997"/>
            <a:ext cx="8096251" cy="3539430"/>
          </a:xfrm>
          <a:prstGeom prst="rect">
            <a:avLst/>
          </a:prstGeom>
        </p:spPr>
        <p:txBody>
          <a:bodyPr wrap="square">
            <a:spAutoFit/>
          </a:bodyPr>
          <a:lstStyle/>
          <a:p>
            <a:r>
              <a:rPr lang="tr-TR" sz="2800" dirty="0">
                <a:solidFill>
                  <a:srgbClr val="FF0000"/>
                </a:solidFill>
              </a:rPr>
              <a:t>Sorular:  </a:t>
            </a:r>
          </a:p>
          <a:p>
            <a:endParaRPr lang="tr-TR" sz="2800" dirty="0">
              <a:solidFill>
                <a:srgbClr val="FF0000"/>
              </a:solidFill>
            </a:endParaRPr>
          </a:p>
          <a:p>
            <a:pPr>
              <a:buFont typeface="Arial" pitchFamily="34" charset="0"/>
              <a:buChar char="•"/>
            </a:pPr>
            <a:r>
              <a:rPr lang="tr-TR" sz="2800" dirty="0">
                <a:solidFill>
                  <a:schemeClr val="accent1">
                    <a:lumMod val="75000"/>
                  </a:schemeClr>
                </a:solidFill>
              </a:rPr>
              <a:t>Pilot uygulaması yapılmış,</a:t>
            </a:r>
          </a:p>
          <a:p>
            <a:pPr>
              <a:buFont typeface="Arial" pitchFamily="34" charset="0"/>
              <a:buChar char="•"/>
            </a:pPr>
            <a:r>
              <a:rPr lang="tr-TR" sz="2800" dirty="0">
                <a:solidFill>
                  <a:schemeClr val="accent1">
                    <a:lumMod val="75000"/>
                  </a:schemeClr>
                </a:solidFill>
              </a:rPr>
              <a:t>Madde analizlerine göre redakte edilmiş</a:t>
            </a:r>
          </a:p>
          <a:p>
            <a:pPr>
              <a:buFont typeface="Arial" pitchFamily="34" charset="0"/>
              <a:buChar char="•"/>
            </a:pPr>
            <a:r>
              <a:rPr lang="tr-TR" sz="2800" dirty="0">
                <a:solidFill>
                  <a:schemeClr val="accent1">
                    <a:lumMod val="75000"/>
                  </a:schemeClr>
                </a:solidFill>
              </a:rPr>
              <a:t>Program kazanımları ve becerilerine uygun </a:t>
            </a:r>
          </a:p>
          <a:p>
            <a:pPr>
              <a:buFont typeface="Arial" pitchFamily="34" charset="0"/>
              <a:buChar char="•"/>
            </a:pPr>
            <a:r>
              <a:rPr lang="tr-TR" sz="2800" dirty="0">
                <a:solidFill>
                  <a:schemeClr val="accent1">
                    <a:lumMod val="75000"/>
                  </a:schemeClr>
                </a:solidFill>
              </a:rPr>
              <a:t>Günlük yaşamla ilişkili problem durumları içeren</a:t>
            </a:r>
          </a:p>
          <a:p>
            <a:pPr>
              <a:buFont typeface="Arial" pitchFamily="34" charset="0"/>
              <a:buChar char="•"/>
            </a:pPr>
            <a:r>
              <a:rPr lang="tr-TR" sz="2800" dirty="0">
                <a:solidFill>
                  <a:schemeClr val="accent1">
                    <a:lumMod val="75000"/>
                  </a:schemeClr>
                </a:solidFill>
              </a:rPr>
              <a:t>Eleştirel düşünme, problem çözme, üst düzey düşünmeyi de ölçmeye yöneliktir</a:t>
            </a:r>
            <a:r>
              <a:rPr lang="tr-TR" sz="2800" dirty="0" smtClean="0">
                <a:solidFill>
                  <a:schemeClr val="accent1">
                    <a:lumMod val="75000"/>
                  </a:schemeClr>
                </a:solidFill>
              </a:rPr>
              <a:t>.</a:t>
            </a:r>
            <a:endParaRPr lang="tr-TR" sz="2800" dirty="0">
              <a:solidFill>
                <a:schemeClr val="accent1">
                  <a:lumMod val="75000"/>
                </a:schemeClr>
              </a:solidFill>
            </a:endParaRPr>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21" name="20 Grup"/>
          <p:cNvGrpSpPr/>
          <p:nvPr/>
        </p:nvGrpSpPr>
        <p:grpSpPr>
          <a:xfrm>
            <a:off x="476250" y="2762250"/>
            <a:ext cx="3486150" cy="3676650"/>
            <a:chOff x="476250" y="2762250"/>
            <a:chExt cx="3486150" cy="3676650"/>
          </a:xfrm>
        </p:grpSpPr>
        <p:grpSp>
          <p:nvGrpSpPr>
            <p:cNvPr id="22" name="Grup 14"/>
            <p:cNvGrpSpPr/>
            <p:nvPr/>
          </p:nvGrpSpPr>
          <p:grpSpPr>
            <a:xfrm>
              <a:off x="476250" y="3431830"/>
              <a:ext cx="3067049" cy="3007070"/>
              <a:chOff x="0" y="563306"/>
              <a:chExt cx="1769726" cy="1769320"/>
            </a:xfrm>
            <a:solidFill>
              <a:schemeClr val="accent5">
                <a:lumMod val="60000"/>
                <a:lumOff val="40000"/>
              </a:schemeClr>
            </a:solidFill>
          </p:grpSpPr>
          <p:sp>
            <p:nvSpPr>
              <p:cNvPr id="25"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26"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23" name="22 Oval"/>
            <p:cNvSpPr/>
            <p:nvPr/>
          </p:nvSpPr>
          <p:spPr>
            <a:xfrm>
              <a:off x="1924050" y="2762250"/>
              <a:ext cx="2038350" cy="2057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SORULAR</a:t>
              </a:r>
            </a:p>
          </p:txBody>
        </p:sp>
        <p:sp>
          <p:nvSpPr>
            <p:cNvPr id="24" name="23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1</a:t>
              </a:r>
            </a:p>
          </p:txBody>
        </p:sp>
      </p:gr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153805" y="2762250"/>
            <a:ext cx="8096251" cy="3539430"/>
          </a:xfrm>
          <a:prstGeom prst="rect">
            <a:avLst/>
          </a:prstGeom>
        </p:spPr>
        <p:txBody>
          <a:bodyPr wrap="square">
            <a:spAutoFit/>
          </a:bodyPr>
          <a:lstStyle/>
          <a:p>
            <a:r>
              <a:rPr lang="tr-TR" sz="2800" dirty="0">
                <a:solidFill>
                  <a:srgbClr val="FF0000"/>
                </a:solidFill>
              </a:rPr>
              <a:t>Sorular:  </a:t>
            </a:r>
          </a:p>
          <a:p>
            <a:endParaRPr lang="tr-TR" sz="2800" dirty="0">
              <a:solidFill>
                <a:srgbClr val="FF0000"/>
              </a:solidFill>
            </a:endParaRPr>
          </a:p>
          <a:p>
            <a:r>
              <a:rPr lang="tr-TR" sz="2800" dirty="0">
                <a:solidFill>
                  <a:srgbClr val="FF0000"/>
                </a:solidFill>
              </a:rPr>
              <a:t>4. ve 7 sınıflarda </a:t>
            </a:r>
            <a:r>
              <a:rPr lang="tr-TR" sz="2800" b="1" dirty="0">
                <a:solidFill>
                  <a:schemeClr val="accent1">
                    <a:lumMod val="75000"/>
                  </a:schemeClr>
                </a:solidFill>
              </a:rPr>
              <a:t>bilgi, beceri, uygulamaya </a:t>
            </a:r>
            <a:r>
              <a:rPr lang="tr-TR" sz="2800" dirty="0">
                <a:solidFill>
                  <a:schemeClr val="accent1">
                    <a:lumMod val="75000"/>
                  </a:schemeClr>
                </a:solidFill>
              </a:rPr>
              <a:t>yönelik kazanımlarla uyumlu sorular</a:t>
            </a:r>
          </a:p>
          <a:p>
            <a:endParaRPr lang="tr-TR" sz="2800" dirty="0">
              <a:solidFill>
                <a:schemeClr val="accent1">
                  <a:lumMod val="75000"/>
                </a:schemeClr>
              </a:solidFill>
            </a:endParaRPr>
          </a:p>
          <a:p>
            <a:r>
              <a:rPr lang="tr-TR" sz="2800" dirty="0">
                <a:solidFill>
                  <a:srgbClr val="FF0000"/>
                </a:solidFill>
              </a:rPr>
              <a:t>10 sınıflarda </a:t>
            </a:r>
            <a:r>
              <a:rPr lang="tr-TR" sz="2800" dirty="0">
                <a:solidFill>
                  <a:schemeClr val="accent1">
                    <a:lumMod val="75000"/>
                  </a:schemeClr>
                </a:solidFill>
              </a:rPr>
              <a:t>beceri temelli </a:t>
            </a:r>
            <a:r>
              <a:rPr lang="tr-TR" sz="2800" b="1" dirty="0">
                <a:solidFill>
                  <a:schemeClr val="accent1">
                    <a:lumMod val="75000"/>
                  </a:schemeClr>
                </a:solidFill>
              </a:rPr>
              <a:t>Fen Okuryazarlığı, Matematik Okuryazarlığı ve Okuma Becerilerini </a:t>
            </a:r>
            <a:r>
              <a:rPr lang="tr-TR" sz="2800" dirty="0">
                <a:solidFill>
                  <a:schemeClr val="accent1">
                    <a:lumMod val="75000"/>
                  </a:schemeClr>
                </a:solidFill>
              </a:rPr>
              <a:t>ölçmeye yönelik </a:t>
            </a:r>
            <a:r>
              <a:rPr lang="tr-TR" sz="2800" dirty="0" smtClean="0">
                <a:solidFill>
                  <a:schemeClr val="accent1">
                    <a:lumMod val="75000"/>
                  </a:schemeClr>
                </a:solidFill>
              </a:rPr>
              <a:t>sorular</a:t>
            </a:r>
            <a:endParaRPr lang="tr-TR" sz="2800" dirty="0">
              <a:solidFill>
                <a:schemeClr val="accent1">
                  <a:lumMod val="75000"/>
                </a:schemeClr>
              </a:solidFill>
            </a:endParaRPr>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15" name="14 Grup"/>
          <p:cNvGrpSpPr/>
          <p:nvPr/>
        </p:nvGrpSpPr>
        <p:grpSpPr>
          <a:xfrm>
            <a:off x="476250" y="2762250"/>
            <a:ext cx="3486150" cy="3676650"/>
            <a:chOff x="476250" y="2762250"/>
            <a:chExt cx="3486150" cy="3676650"/>
          </a:xfrm>
        </p:grpSpPr>
        <p:grpSp>
          <p:nvGrpSpPr>
            <p:cNvPr id="8"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762250"/>
              <a:ext cx="2038350" cy="2057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SORULAR</a:t>
              </a:r>
            </a:p>
          </p:txBody>
        </p:sp>
        <p:sp>
          <p:nvSpPr>
            <p:cNvPr id="14" name="13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1</a:t>
              </a:r>
            </a:p>
          </p:txBody>
        </p:sp>
      </p:gr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14" name="Dikdörtgen 4"/>
          <p:cNvSpPr/>
          <p:nvPr/>
        </p:nvSpPr>
        <p:spPr>
          <a:xfrm>
            <a:off x="4572000" y="2736324"/>
            <a:ext cx="7620000" cy="2246769"/>
          </a:xfrm>
          <a:prstGeom prst="rect">
            <a:avLst/>
          </a:prstGeom>
        </p:spPr>
        <p:txBody>
          <a:bodyPr wrap="square">
            <a:spAutoFit/>
          </a:bodyPr>
          <a:lstStyle/>
          <a:p>
            <a:r>
              <a:rPr lang="tr-TR" sz="2800" dirty="0">
                <a:solidFill>
                  <a:srgbClr val="FF0000"/>
                </a:solidFill>
              </a:rPr>
              <a:t>Anketler:  </a:t>
            </a:r>
          </a:p>
          <a:p>
            <a:endParaRPr lang="tr-TR" sz="2800" dirty="0">
              <a:solidFill>
                <a:schemeClr val="accent1">
                  <a:lumMod val="75000"/>
                </a:schemeClr>
              </a:solidFill>
            </a:endParaRPr>
          </a:p>
          <a:p>
            <a:r>
              <a:rPr lang="tr-TR" sz="2800" dirty="0">
                <a:solidFill>
                  <a:schemeClr val="accent1">
                    <a:lumMod val="75000"/>
                  </a:schemeClr>
                </a:solidFill>
              </a:rPr>
              <a:t>Öğrenci, Öğretmen, ve Yönetici Anketleri ile Eğitim ve öğretim sürecine etki eden faktörler bütüncül olarak ele alınmaktadır.  </a:t>
            </a:r>
          </a:p>
        </p:txBody>
      </p:sp>
      <p:grpSp>
        <p:nvGrpSpPr>
          <p:cNvPr id="3" name="15 Grup"/>
          <p:cNvGrpSpPr/>
          <p:nvPr/>
        </p:nvGrpSpPr>
        <p:grpSpPr>
          <a:xfrm>
            <a:off x="476250" y="2705100"/>
            <a:ext cx="3638550" cy="3733800"/>
            <a:chOff x="476250" y="2705100"/>
            <a:chExt cx="3638550" cy="3733800"/>
          </a:xfrm>
        </p:grpSpPr>
        <p:grpSp>
          <p:nvGrpSpPr>
            <p:cNvPr id="4"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705100"/>
              <a:ext cx="2190750" cy="203835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ANKETLER</a:t>
              </a: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2</a:t>
              </a:r>
            </a:p>
          </p:txBody>
        </p:sp>
      </p:gr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14" name="Dikdörtgen 4"/>
          <p:cNvSpPr/>
          <p:nvPr/>
        </p:nvSpPr>
        <p:spPr>
          <a:xfrm>
            <a:off x="4217437" y="2605695"/>
            <a:ext cx="7713306" cy="3970318"/>
          </a:xfrm>
          <a:prstGeom prst="rect">
            <a:avLst/>
          </a:prstGeom>
        </p:spPr>
        <p:txBody>
          <a:bodyPr wrap="square">
            <a:spAutoFit/>
          </a:bodyPr>
          <a:lstStyle/>
          <a:p>
            <a:pPr>
              <a:buFont typeface="Arial" pitchFamily="34" charset="0"/>
              <a:buChar char="•"/>
            </a:pPr>
            <a:r>
              <a:rPr lang="tr-TR" sz="2800" dirty="0">
                <a:solidFill>
                  <a:srgbClr val="FF0000"/>
                </a:solidFill>
              </a:rPr>
              <a:t>Öğretmen Anketi: </a:t>
            </a:r>
            <a:r>
              <a:rPr lang="tr-TR" sz="2800" dirty="0">
                <a:solidFill>
                  <a:schemeClr val="accent1">
                    <a:lumMod val="75000"/>
                  </a:schemeClr>
                </a:solidFill>
              </a:rPr>
              <a:t>Mesleki tecrübe, ders işleyiş tarzı, tutumları vb.</a:t>
            </a:r>
          </a:p>
          <a:p>
            <a:pPr>
              <a:buFont typeface="Arial" pitchFamily="34" charset="0"/>
              <a:buChar char="•"/>
            </a:pPr>
            <a:endParaRPr lang="tr-TR" sz="2800" dirty="0">
              <a:solidFill>
                <a:schemeClr val="accent1">
                  <a:lumMod val="75000"/>
                </a:schemeClr>
              </a:solidFill>
            </a:endParaRPr>
          </a:p>
          <a:p>
            <a:pPr>
              <a:buFont typeface="Arial" pitchFamily="34" charset="0"/>
              <a:buChar char="•"/>
            </a:pPr>
            <a:r>
              <a:rPr lang="tr-TR" sz="2800" dirty="0">
                <a:solidFill>
                  <a:srgbClr val="FF0000"/>
                </a:solidFill>
              </a:rPr>
              <a:t>Yönetici anketi</a:t>
            </a:r>
            <a:r>
              <a:rPr lang="tr-TR" sz="2800" dirty="0">
                <a:solidFill>
                  <a:schemeClr val="accent1">
                    <a:lumMod val="75000"/>
                  </a:schemeClr>
                </a:solidFill>
              </a:rPr>
              <a:t>: Okulların mevcut durumları, işleyişi ve çevresi, yöneticilerin görüşleri vb.</a:t>
            </a:r>
          </a:p>
          <a:p>
            <a:pPr>
              <a:buFont typeface="Arial" pitchFamily="34" charset="0"/>
              <a:buChar char="•"/>
            </a:pPr>
            <a:endParaRPr lang="tr-TR" sz="2800" dirty="0">
              <a:solidFill>
                <a:schemeClr val="accent1">
                  <a:lumMod val="75000"/>
                </a:schemeClr>
              </a:solidFill>
            </a:endParaRPr>
          </a:p>
          <a:p>
            <a:pPr>
              <a:buFont typeface="Arial" pitchFamily="34" charset="0"/>
              <a:buChar char="•"/>
            </a:pPr>
            <a:r>
              <a:rPr lang="tr-TR" sz="2800" dirty="0">
                <a:solidFill>
                  <a:srgbClr val="FF0000"/>
                </a:solidFill>
              </a:rPr>
              <a:t>Öğrenci Anketi:</a:t>
            </a:r>
            <a:r>
              <a:rPr lang="tr-TR" sz="2800" dirty="0">
                <a:solidFill>
                  <a:schemeClr val="accent1">
                    <a:lumMod val="75000"/>
                  </a:schemeClr>
                </a:solidFill>
              </a:rPr>
              <a:t> Sosyo ekonomik durum, okul, dersler,ödevler hakkında görüşleri, sahip olduğu kaynaklar, teknoloji kullanımı, aile eğitim durumu vb</a:t>
            </a:r>
          </a:p>
        </p:txBody>
      </p:sp>
      <p:grpSp>
        <p:nvGrpSpPr>
          <p:cNvPr id="16" name="15 Grup"/>
          <p:cNvGrpSpPr/>
          <p:nvPr/>
        </p:nvGrpSpPr>
        <p:grpSpPr>
          <a:xfrm>
            <a:off x="476250" y="2705100"/>
            <a:ext cx="3638550" cy="3733800"/>
            <a:chOff x="476250" y="2705100"/>
            <a:chExt cx="3638550" cy="3733800"/>
          </a:xfrm>
        </p:grpSpPr>
        <p:grpSp>
          <p:nvGrpSpPr>
            <p:cNvPr id="3"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705100"/>
              <a:ext cx="2190750" cy="203835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ANKETLER</a:t>
              </a: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2</a:t>
              </a:r>
            </a:p>
          </p:txBody>
        </p:sp>
      </p:gr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762250"/>
            <a:ext cx="2190750" cy="20193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KARNELER</a:t>
            </a:r>
          </a:p>
        </p:txBody>
      </p:sp>
      <p:sp>
        <p:nvSpPr>
          <p:cNvPr id="14" name="Dikdörtgen 4"/>
          <p:cNvSpPr/>
          <p:nvPr/>
        </p:nvSpPr>
        <p:spPr>
          <a:xfrm>
            <a:off x="4937782" y="2587034"/>
            <a:ext cx="6499680" cy="1384995"/>
          </a:xfrm>
          <a:prstGeom prst="rect">
            <a:avLst/>
          </a:prstGeom>
        </p:spPr>
        <p:txBody>
          <a:bodyPr wrap="square">
            <a:spAutoFit/>
          </a:bodyPr>
          <a:lstStyle/>
          <a:p>
            <a:r>
              <a:rPr lang="tr-TR" sz="2800" b="1" dirty="0">
                <a:solidFill>
                  <a:srgbClr val="FF0000"/>
                </a:solidFill>
              </a:rPr>
              <a:t>Karneler</a:t>
            </a:r>
            <a:r>
              <a:rPr lang="tr-TR" sz="2800" dirty="0">
                <a:solidFill>
                  <a:srgbClr val="FF0000"/>
                </a:solidFill>
              </a:rPr>
              <a:t>:  </a:t>
            </a:r>
          </a:p>
          <a:p>
            <a:r>
              <a:rPr lang="tr-TR" sz="2800" b="1" dirty="0" smtClean="0">
                <a:solidFill>
                  <a:schemeClr val="accent1">
                    <a:lumMod val="75000"/>
                  </a:schemeClr>
                </a:solidFill>
              </a:rPr>
              <a:t>Tüm Paydaşlar kendi </a:t>
            </a:r>
            <a:r>
              <a:rPr lang="tr-TR" sz="2800" b="1" dirty="0">
                <a:solidFill>
                  <a:schemeClr val="accent1">
                    <a:lumMod val="75000"/>
                  </a:schemeClr>
                </a:solidFill>
              </a:rPr>
              <a:t>karnesi ile eksikliklerini ve artılarını </a:t>
            </a:r>
            <a:r>
              <a:rPr lang="tr-TR" sz="2800" b="1" dirty="0" smtClean="0">
                <a:solidFill>
                  <a:schemeClr val="accent1">
                    <a:lumMod val="75000"/>
                  </a:schemeClr>
                </a:solidFill>
              </a:rPr>
              <a:t>görebilecektir.</a:t>
            </a:r>
            <a:endParaRPr lang="tr-TR" sz="2800" b="1" dirty="0">
              <a:solidFill>
                <a:schemeClr val="accent1">
                  <a:lumMod val="75000"/>
                </a:schemeClr>
              </a:solidFill>
            </a:endParaRP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3</a:t>
            </a:r>
          </a:p>
        </p:txBody>
      </p:sp>
      <p:sp>
        <p:nvSpPr>
          <p:cNvPr id="31" name="Dikdörtgen 4"/>
          <p:cNvSpPr/>
          <p:nvPr/>
        </p:nvSpPr>
        <p:spPr>
          <a:xfrm>
            <a:off x="4937782" y="3983466"/>
            <a:ext cx="3249840" cy="2677656"/>
          </a:xfrm>
          <a:prstGeom prst="rect">
            <a:avLst/>
          </a:prstGeom>
        </p:spPr>
        <p:txBody>
          <a:bodyPr wrap="square">
            <a:spAutoFit/>
          </a:bodyPr>
          <a:lstStyle/>
          <a:p>
            <a:pPr marL="457200" indent="-457200">
              <a:buClr>
                <a:srgbClr val="FF0000"/>
              </a:buClr>
              <a:buFont typeface="Wingdings" pitchFamily="2" charset="2"/>
              <a:buChar char="§"/>
            </a:pPr>
            <a:r>
              <a:rPr lang="tr-TR" sz="2800" b="1" dirty="0" smtClean="0"/>
              <a:t>Ülke Karnesi</a:t>
            </a:r>
          </a:p>
          <a:p>
            <a:pPr marL="457200" indent="-457200">
              <a:buClr>
                <a:srgbClr val="FF0000"/>
              </a:buClr>
              <a:buFont typeface="Wingdings" pitchFamily="2" charset="2"/>
              <a:buChar char="§"/>
            </a:pPr>
            <a:r>
              <a:rPr lang="tr-TR" sz="2800" b="1" dirty="0" smtClean="0"/>
              <a:t>İl Karnesi</a:t>
            </a:r>
            <a:endParaRPr lang="tr-TR" sz="2800" b="1" dirty="0" smtClean="0"/>
          </a:p>
          <a:p>
            <a:pPr marL="457200" indent="-457200">
              <a:buClr>
                <a:srgbClr val="FF0000"/>
              </a:buClr>
              <a:buFont typeface="Wingdings" pitchFamily="2" charset="2"/>
              <a:buChar char="§"/>
            </a:pPr>
            <a:r>
              <a:rPr lang="tr-TR" sz="2800" b="1" dirty="0" smtClean="0"/>
              <a:t>İlçe Karnesi</a:t>
            </a:r>
          </a:p>
          <a:p>
            <a:pPr marL="457200" indent="-457200">
              <a:buClr>
                <a:srgbClr val="FF0000"/>
              </a:buClr>
              <a:buFont typeface="Wingdings" pitchFamily="2" charset="2"/>
              <a:buChar char="§"/>
            </a:pPr>
            <a:r>
              <a:rPr lang="tr-TR" sz="2800" b="1" dirty="0" smtClean="0"/>
              <a:t>Okul Karnesi</a:t>
            </a:r>
          </a:p>
          <a:p>
            <a:pPr marL="457200" indent="-457200">
              <a:buClr>
                <a:srgbClr val="FF0000"/>
              </a:buClr>
              <a:buFont typeface="Wingdings" pitchFamily="2" charset="2"/>
              <a:buChar char="§"/>
            </a:pPr>
            <a:r>
              <a:rPr lang="tr-TR" sz="2800" b="1" dirty="0" smtClean="0"/>
              <a:t>Sınıf Karnesi</a:t>
            </a:r>
          </a:p>
          <a:p>
            <a:pPr marL="457200" indent="-457200">
              <a:buClr>
                <a:srgbClr val="FF0000"/>
              </a:buClr>
              <a:buFont typeface="Wingdings" pitchFamily="2" charset="2"/>
              <a:buChar char="§"/>
            </a:pPr>
            <a:r>
              <a:rPr lang="tr-TR" sz="2800" b="1" dirty="0" smtClean="0"/>
              <a:t>Öğrenci Karnesi</a:t>
            </a:r>
            <a:endParaRPr lang="tr-TR" sz="2800" b="1" dirty="0"/>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762250"/>
            <a:ext cx="2190750" cy="20193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KARNELER</a:t>
            </a:r>
          </a:p>
        </p:txBody>
      </p:sp>
      <p:sp>
        <p:nvSpPr>
          <p:cNvPr id="14" name="Dikdörtgen 4"/>
          <p:cNvSpPr/>
          <p:nvPr/>
        </p:nvSpPr>
        <p:spPr>
          <a:xfrm>
            <a:off x="4545694" y="2889080"/>
            <a:ext cx="7385050" cy="3539430"/>
          </a:xfrm>
          <a:prstGeom prst="rect">
            <a:avLst/>
          </a:prstGeom>
        </p:spPr>
        <p:txBody>
          <a:bodyPr wrap="square">
            <a:spAutoFit/>
          </a:bodyPr>
          <a:lstStyle/>
          <a:p>
            <a:r>
              <a:rPr lang="tr-TR" sz="2800" dirty="0">
                <a:solidFill>
                  <a:srgbClr val="FF0000"/>
                </a:solidFill>
              </a:rPr>
              <a:t>Karneler:  </a:t>
            </a:r>
          </a:p>
          <a:p>
            <a:r>
              <a:rPr lang="tr-TR" sz="2800" dirty="0" smtClean="0">
                <a:solidFill>
                  <a:srgbClr val="FF0000"/>
                </a:solidFill>
              </a:rPr>
              <a:t>Öğrenciler</a:t>
            </a:r>
            <a:r>
              <a:rPr lang="tr-TR" sz="2800" dirty="0">
                <a:solidFill>
                  <a:srgbClr val="FF0000"/>
                </a:solidFill>
              </a:rPr>
              <a:t>:</a:t>
            </a:r>
            <a:r>
              <a:rPr lang="tr-TR" sz="2800" dirty="0">
                <a:solidFill>
                  <a:schemeClr val="accent1">
                    <a:lumMod val="75000"/>
                  </a:schemeClr>
                </a:solidFill>
              </a:rPr>
              <a:t> Kendi durumları ve öğrenme eksikleri </a:t>
            </a:r>
          </a:p>
          <a:p>
            <a:r>
              <a:rPr lang="tr-TR" sz="2800" dirty="0">
                <a:solidFill>
                  <a:srgbClr val="FF0000"/>
                </a:solidFill>
              </a:rPr>
              <a:t>Öğretmen:</a:t>
            </a:r>
            <a:r>
              <a:rPr lang="tr-TR" sz="2800" dirty="0">
                <a:solidFill>
                  <a:schemeClr val="accent1">
                    <a:lumMod val="75000"/>
                  </a:schemeClr>
                </a:solidFill>
              </a:rPr>
              <a:t> Sınıf durumu ve sınıfın öğrenme eksiklikleri</a:t>
            </a:r>
          </a:p>
          <a:p>
            <a:r>
              <a:rPr lang="tr-TR" sz="2800" dirty="0">
                <a:solidFill>
                  <a:srgbClr val="FF0000"/>
                </a:solidFill>
              </a:rPr>
              <a:t>Okul: </a:t>
            </a:r>
            <a:r>
              <a:rPr lang="tr-TR" sz="2800" dirty="0">
                <a:solidFill>
                  <a:schemeClr val="accent1">
                    <a:lumMod val="75000"/>
                  </a:schemeClr>
                </a:solidFill>
              </a:rPr>
              <a:t>Okulun genel durumu ve öğrenme eksiklikleri</a:t>
            </a:r>
          </a:p>
          <a:p>
            <a:r>
              <a:rPr lang="tr-TR" sz="2800" dirty="0">
                <a:solidFill>
                  <a:srgbClr val="FF0000"/>
                </a:solidFill>
              </a:rPr>
              <a:t>İlçe ve il </a:t>
            </a:r>
            <a:r>
              <a:rPr lang="tr-TR" sz="2800" dirty="0">
                <a:solidFill>
                  <a:schemeClr val="accent1">
                    <a:lumMod val="75000"/>
                  </a:schemeClr>
                </a:solidFill>
              </a:rPr>
              <a:t>geneli genel görünüm ise İl MEM’ler ile paylaşılmaktadır</a:t>
            </a:r>
            <a:r>
              <a:rPr lang="tr-TR" sz="2800" dirty="0" smtClean="0">
                <a:solidFill>
                  <a:schemeClr val="accent1">
                    <a:lumMod val="75000"/>
                  </a:schemeClr>
                </a:solidFill>
              </a:rPr>
              <a:t>.</a:t>
            </a:r>
            <a:endParaRPr lang="tr-TR" sz="2800" dirty="0">
              <a:solidFill>
                <a:schemeClr val="accent1">
                  <a:lumMod val="75000"/>
                </a:schemeClr>
              </a:solidFill>
            </a:endParaRP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3</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 4"/>
          <p:cNvGrpSpPr/>
          <p:nvPr/>
        </p:nvGrpSpPr>
        <p:grpSpPr>
          <a:xfrm>
            <a:off x="-1" y="0"/>
            <a:ext cx="12030057" cy="6589486"/>
            <a:chOff x="-1" y="0"/>
            <a:chExt cx="12030057" cy="6589486"/>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030057" cy="6589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10450286" y="420914"/>
              <a:ext cx="493485" cy="188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8" name="Metin kutusu 7"/>
          <p:cNvSpPr txBox="1"/>
          <p:nvPr/>
        </p:nvSpPr>
        <p:spPr>
          <a:xfrm>
            <a:off x="3831771" y="5718629"/>
            <a:ext cx="4644571" cy="523220"/>
          </a:xfrm>
          <a:prstGeom prst="rect">
            <a:avLst/>
          </a:prstGeom>
          <a:solidFill>
            <a:schemeClr val="accent2">
              <a:lumMod val="20000"/>
              <a:lumOff val="80000"/>
            </a:schemeClr>
          </a:solidFill>
        </p:spPr>
        <p:txBody>
          <a:bodyPr wrap="square" rtlCol="0">
            <a:spAutoFit/>
          </a:bodyPr>
          <a:lstStyle/>
          <a:p>
            <a:pPr algn="ctr"/>
            <a:r>
              <a:rPr lang="tr-TR" sz="2800" b="1" dirty="0" smtClean="0">
                <a:solidFill>
                  <a:srgbClr val="FF0000"/>
                </a:solidFill>
              </a:rPr>
              <a:t>Öğrenci Karnesi</a:t>
            </a:r>
            <a:endParaRPr lang="tr-TR" sz="2800" b="1" dirty="0">
              <a:solidFill>
                <a:srgbClr val="FF0000"/>
              </a:solidFill>
            </a:endParaRPr>
          </a:p>
        </p:txBody>
      </p:sp>
    </p:spTree>
    <p:extLst>
      <p:ext uri="{BB962C8B-B14F-4D97-AF65-F5344CB8AC3E}">
        <p14:creationId xmlns:p14="http://schemas.microsoft.com/office/powerpoint/2010/main" val="19218797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31544" cy="6574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3831771" y="5718629"/>
            <a:ext cx="4644571" cy="523220"/>
          </a:xfrm>
          <a:prstGeom prst="rect">
            <a:avLst/>
          </a:prstGeom>
          <a:solidFill>
            <a:schemeClr val="accent2">
              <a:lumMod val="20000"/>
              <a:lumOff val="80000"/>
            </a:schemeClr>
          </a:solidFill>
        </p:spPr>
        <p:txBody>
          <a:bodyPr wrap="square" rtlCol="0">
            <a:spAutoFit/>
          </a:bodyPr>
          <a:lstStyle/>
          <a:p>
            <a:pPr algn="ctr"/>
            <a:r>
              <a:rPr lang="tr-TR" sz="2800" b="1" dirty="0" smtClean="0">
                <a:solidFill>
                  <a:srgbClr val="FF0000"/>
                </a:solidFill>
              </a:rPr>
              <a:t>Sınıf Öğretmeni Karnesi</a:t>
            </a:r>
            <a:endParaRPr lang="tr-TR" sz="2800" b="1" dirty="0">
              <a:solidFill>
                <a:srgbClr val="FF0000"/>
              </a:solidFill>
            </a:endParaRPr>
          </a:p>
        </p:txBody>
      </p:sp>
    </p:spTree>
    <p:extLst>
      <p:ext uri="{BB962C8B-B14F-4D97-AF65-F5344CB8AC3E}">
        <p14:creationId xmlns:p14="http://schemas.microsoft.com/office/powerpoint/2010/main" val="402196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25108" cy="660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3831771" y="5718629"/>
            <a:ext cx="4644571" cy="523220"/>
          </a:xfrm>
          <a:prstGeom prst="rect">
            <a:avLst/>
          </a:prstGeom>
          <a:solidFill>
            <a:schemeClr val="accent2">
              <a:lumMod val="20000"/>
              <a:lumOff val="80000"/>
            </a:schemeClr>
          </a:solidFill>
        </p:spPr>
        <p:txBody>
          <a:bodyPr wrap="square" rtlCol="0">
            <a:spAutoFit/>
          </a:bodyPr>
          <a:lstStyle/>
          <a:p>
            <a:pPr algn="ctr"/>
            <a:r>
              <a:rPr lang="tr-TR" sz="2800" b="1" dirty="0" smtClean="0">
                <a:solidFill>
                  <a:srgbClr val="FF0000"/>
                </a:solidFill>
              </a:rPr>
              <a:t>Ders Öğretmeni Karnesi</a:t>
            </a:r>
            <a:endParaRPr lang="tr-TR" sz="2800" b="1" dirty="0">
              <a:solidFill>
                <a:srgbClr val="FF0000"/>
              </a:solidFill>
            </a:endParaRPr>
          </a:p>
        </p:txBody>
      </p:sp>
    </p:spTree>
    <p:extLst>
      <p:ext uri="{BB962C8B-B14F-4D97-AF65-F5344CB8AC3E}">
        <p14:creationId xmlns:p14="http://schemas.microsoft.com/office/powerpoint/2010/main" val="2011594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667000"/>
            <a:ext cx="2247900" cy="211455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RAPORLAR</a:t>
            </a:r>
          </a:p>
        </p:txBody>
      </p:sp>
      <p:sp>
        <p:nvSpPr>
          <p:cNvPr id="14" name="Dikdörtgen 4"/>
          <p:cNvSpPr/>
          <p:nvPr/>
        </p:nvSpPr>
        <p:spPr>
          <a:xfrm>
            <a:off x="4574722" y="3174345"/>
            <a:ext cx="6822146" cy="2246769"/>
          </a:xfrm>
          <a:prstGeom prst="rect">
            <a:avLst/>
          </a:prstGeom>
        </p:spPr>
        <p:txBody>
          <a:bodyPr wrap="square">
            <a:spAutoFit/>
          </a:bodyPr>
          <a:lstStyle/>
          <a:p>
            <a:r>
              <a:rPr lang="tr-TR" sz="2800" dirty="0">
                <a:solidFill>
                  <a:srgbClr val="FF0000"/>
                </a:solidFill>
              </a:rPr>
              <a:t>Raporlar: </a:t>
            </a:r>
            <a:r>
              <a:rPr lang="tr-TR" sz="2800" dirty="0">
                <a:solidFill>
                  <a:schemeClr val="accent1">
                    <a:lumMod val="75000"/>
                  </a:schemeClr>
                </a:solidFill>
              </a:rPr>
              <a:t>Sadece öğrencilerin akademik başarısı süreçle ilgili çok az bir bilgi sağlamakta sürece etki eden asıl nedenlerle ilgili anlamlı veriler elde etmek mümkün değildir. </a:t>
            </a:r>
            <a:endParaRPr lang="tr-TR" sz="2800" dirty="0">
              <a:solidFill>
                <a:srgbClr val="FF0000"/>
              </a:solidFill>
            </a:endParaRP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4</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2"/>
          <a:stretch>
            <a:fillRect/>
          </a:stretch>
        </p:blipFill>
        <p:spPr>
          <a:xfrm>
            <a:off x="179772" y="149394"/>
            <a:ext cx="11896725" cy="1419225"/>
          </a:xfrm>
          <a:prstGeom prst="rect">
            <a:avLst/>
          </a:prstGeom>
        </p:spPr>
      </p:pic>
      <p:pic>
        <p:nvPicPr>
          <p:cNvPr id="8" name="Resim 7"/>
          <p:cNvPicPr>
            <a:picLocks noChangeAspect="1"/>
          </p:cNvPicPr>
          <p:nvPr/>
        </p:nvPicPr>
        <p:blipFill>
          <a:blip r:embed="rId3"/>
          <a:stretch>
            <a:fillRect/>
          </a:stretch>
        </p:blipFill>
        <p:spPr>
          <a:xfrm>
            <a:off x="9695793" y="149395"/>
            <a:ext cx="2444204" cy="2339805"/>
          </a:xfrm>
          <a:prstGeom prst="rect">
            <a:avLst/>
          </a:prstGeom>
        </p:spPr>
      </p:pic>
      <p:grpSp>
        <p:nvGrpSpPr>
          <p:cNvPr id="3" name="Grup 2"/>
          <p:cNvGrpSpPr/>
          <p:nvPr/>
        </p:nvGrpSpPr>
        <p:grpSpPr>
          <a:xfrm>
            <a:off x="179772" y="1555373"/>
            <a:ext cx="9516021" cy="933827"/>
            <a:chOff x="1158875" y="3270646"/>
            <a:chExt cx="9620250" cy="1038225"/>
          </a:xfrm>
        </p:grpSpPr>
        <p:pic>
          <p:nvPicPr>
            <p:cNvPr id="2" name="Resim 1"/>
            <p:cNvPicPr>
              <a:picLocks noChangeAspect="1"/>
            </p:cNvPicPr>
            <p:nvPr/>
          </p:nvPicPr>
          <p:blipFill>
            <a:blip r:embed="rId4"/>
            <a:stretch>
              <a:fillRect/>
            </a:stretch>
          </p:blipFill>
          <p:spPr>
            <a:xfrm>
              <a:off x="1158875" y="3270646"/>
              <a:ext cx="9620250" cy="1038225"/>
            </a:xfrm>
            <a:prstGeom prst="rect">
              <a:avLst/>
            </a:prstGeom>
          </p:spPr>
        </p:pic>
        <p:sp>
          <p:nvSpPr>
            <p:cNvPr id="10" name="Dikdörtgen 9"/>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5" name="Dikdörtgen 4"/>
          <p:cNvSpPr/>
          <p:nvPr/>
        </p:nvSpPr>
        <p:spPr>
          <a:xfrm>
            <a:off x="820677" y="3909733"/>
            <a:ext cx="10614914" cy="1015663"/>
          </a:xfrm>
          <a:prstGeom prst="rect">
            <a:avLst/>
          </a:prstGeom>
        </p:spPr>
        <p:txBody>
          <a:bodyPr wrap="square">
            <a:spAutoFit/>
          </a:bodyPr>
          <a:lstStyle/>
          <a:p>
            <a:pPr lvl="0" algn="ctr"/>
            <a:r>
              <a:rPr lang="tr-TR" sz="6000" b="1" dirty="0" smtClean="0"/>
              <a:t>ÖBİA FELSEFESİ</a:t>
            </a:r>
            <a:endParaRPr lang="tr-TR" sz="6000" b="1" dirty="0"/>
          </a:p>
        </p:txBody>
      </p:sp>
    </p:spTree>
    <p:extLst>
      <p:ext uri="{BB962C8B-B14F-4D97-AF65-F5344CB8AC3E}">
        <p14:creationId xmlns:p14="http://schemas.microsoft.com/office/powerpoint/2010/main" val="10043806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667000"/>
            <a:ext cx="2247900" cy="211455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RAPORLAR</a:t>
            </a:r>
          </a:p>
        </p:txBody>
      </p:sp>
      <p:sp>
        <p:nvSpPr>
          <p:cNvPr id="14" name="Dikdörtgen 4"/>
          <p:cNvSpPr/>
          <p:nvPr/>
        </p:nvSpPr>
        <p:spPr>
          <a:xfrm>
            <a:off x="4400549" y="2849588"/>
            <a:ext cx="7501165" cy="3539430"/>
          </a:xfrm>
          <a:prstGeom prst="rect">
            <a:avLst/>
          </a:prstGeom>
        </p:spPr>
        <p:txBody>
          <a:bodyPr wrap="square">
            <a:spAutoFit/>
          </a:bodyPr>
          <a:lstStyle/>
          <a:p>
            <a:r>
              <a:rPr lang="tr-TR" sz="2800" dirty="0">
                <a:solidFill>
                  <a:srgbClr val="FF0000"/>
                </a:solidFill>
              </a:rPr>
              <a:t>Raporlar:</a:t>
            </a:r>
          </a:p>
          <a:p>
            <a:r>
              <a:rPr lang="tr-TR" sz="2800" dirty="0">
                <a:solidFill>
                  <a:srgbClr val="FF0000"/>
                </a:solidFill>
              </a:rPr>
              <a:t>Okul Temelli İzleme: </a:t>
            </a:r>
            <a:r>
              <a:rPr lang="tr-TR" sz="2800" dirty="0">
                <a:solidFill>
                  <a:schemeClr val="accent1">
                    <a:lumMod val="75000"/>
                  </a:schemeClr>
                </a:solidFill>
              </a:rPr>
              <a:t>Raporlamanın ana amaçlarından biri okulların kendi mevcut durumları ile ilgili detaylı veri ve bilgiye sahip olmalarını sağlamaktır. </a:t>
            </a:r>
            <a:endParaRPr lang="tr-TR" sz="2800" dirty="0" smtClean="0">
              <a:solidFill>
                <a:schemeClr val="accent1">
                  <a:lumMod val="75000"/>
                </a:schemeClr>
              </a:solidFill>
            </a:endParaRPr>
          </a:p>
          <a:p>
            <a:endParaRPr lang="tr-TR" sz="2800" dirty="0">
              <a:solidFill>
                <a:schemeClr val="accent1">
                  <a:lumMod val="75000"/>
                </a:schemeClr>
              </a:solidFill>
            </a:endParaRPr>
          </a:p>
          <a:p>
            <a:r>
              <a:rPr lang="tr-TR" sz="2800" dirty="0" smtClean="0">
                <a:solidFill>
                  <a:schemeClr val="accent1">
                    <a:lumMod val="75000"/>
                  </a:schemeClr>
                </a:solidFill>
              </a:rPr>
              <a:t>Okullar </a:t>
            </a:r>
            <a:r>
              <a:rPr lang="tr-TR" sz="2800" dirty="0">
                <a:solidFill>
                  <a:schemeClr val="accent1">
                    <a:lumMod val="75000"/>
                  </a:schemeClr>
                </a:solidFill>
              </a:rPr>
              <a:t>yarıştırılmaz her okul kendi verisi üzerinden gelişim için çaba </a:t>
            </a:r>
            <a:r>
              <a:rPr lang="tr-TR" sz="2800" dirty="0" smtClean="0">
                <a:solidFill>
                  <a:schemeClr val="accent1">
                    <a:lumMod val="75000"/>
                  </a:schemeClr>
                </a:solidFill>
              </a:rPr>
              <a:t>harcar</a:t>
            </a:r>
            <a:endParaRPr lang="tr-TR" sz="2800" dirty="0">
              <a:solidFill>
                <a:schemeClr val="accent1">
                  <a:lumMod val="75000"/>
                </a:schemeClr>
              </a:solidFill>
            </a:endParaRP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4</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667000"/>
            <a:ext cx="2247900" cy="211455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RAPORLAR</a:t>
            </a:r>
          </a:p>
        </p:txBody>
      </p:sp>
      <p:sp>
        <p:nvSpPr>
          <p:cNvPr id="14" name="Dikdörtgen 4"/>
          <p:cNvSpPr/>
          <p:nvPr/>
        </p:nvSpPr>
        <p:spPr>
          <a:xfrm>
            <a:off x="4937781" y="3047999"/>
            <a:ext cx="6734629" cy="2246769"/>
          </a:xfrm>
          <a:prstGeom prst="rect">
            <a:avLst/>
          </a:prstGeom>
        </p:spPr>
        <p:txBody>
          <a:bodyPr wrap="square">
            <a:spAutoFit/>
          </a:bodyPr>
          <a:lstStyle/>
          <a:p>
            <a:r>
              <a:rPr lang="tr-TR" sz="2800" dirty="0">
                <a:solidFill>
                  <a:srgbClr val="FF0000"/>
                </a:solidFill>
              </a:rPr>
              <a:t>Nelerin yapılamadığı daha önemli</a:t>
            </a:r>
          </a:p>
          <a:p>
            <a:r>
              <a:rPr lang="tr-TR" sz="2800" dirty="0" smtClean="0">
                <a:solidFill>
                  <a:srgbClr val="0070C0"/>
                </a:solidFill>
              </a:rPr>
              <a:t>Öğrencilerin </a:t>
            </a:r>
            <a:r>
              <a:rPr lang="tr-TR" sz="2800" dirty="0">
                <a:solidFill>
                  <a:srgbClr val="0070C0"/>
                </a:solidFill>
              </a:rPr>
              <a:t>neleri yapabildikleri ile beraber neleri yapamadıklarına da bakılacak özellikle yanlış çözülen soruların nedenleri sorgulanmaktadır. </a:t>
            </a: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4</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3" y="149394"/>
            <a:ext cx="11726088" cy="1419225"/>
          </a:xfrm>
          <a:prstGeom prst="rect">
            <a:avLst/>
          </a:prstGeom>
        </p:spPr>
      </p:pic>
      <p:pic>
        <p:nvPicPr>
          <p:cNvPr id="7" name="Resim 6"/>
          <p:cNvPicPr>
            <a:picLocks noChangeAspect="1"/>
          </p:cNvPicPr>
          <p:nvPr/>
        </p:nvPicPr>
        <p:blipFill>
          <a:blip r:embed="rId3"/>
          <a:stretch>
            <a:fillRect/>
          </a:stretch>
        </p:blipFill>
        <p:spPr>
          <a:xfrm>
            <a:off x="9695793" y="149395"/>
            <a:ext cx="2210067"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9" name="8 Dikdörtgen"/>
          <p:cNvSpPr/>
          <p:nvPr/>
        </p:nvSpPr>
        <p:spPr>
          <a:xfrm>
            <a:off x="-1" y="2848499"/>
            <a:ext cx="11905861" cy="1200329"/>
          </a:xfrm>
          <a:prstGeom prst="rect">
            <a:avLst/>
          </a:prstGeom>
        </p:spPr>
        <p:txBody>
          <a:bodyPr wrap="square">
            <a:spAutoFit/>
          </a:bodyPr>
          <a:lstStyle/>
          <a:p>
            <a:pPr algn="ctr"/>
            <a:r>
              <a:rPr lang="tr-TR" sz="2400" b="1" dirty="0" smtClean="0"/>
              <a:t>ERZİNCAN İL MİLLİ EĞİTİM MÜDÜRLÜĞÜ</a:t>
            </a:r>
            <a:endParaRPr lang="tr-TR" sz="2400" b="1" dirty="0"/>
          </a:p>
          <a:p>
            <a:pPr algn="ctr"/>
            <a:endParaRPr lang="tr-TR" sz="2400" b="1" dirty="0">
              <a:solidFill>
                <a:srgbClr val="0070C0"/>
              </a:solidFill>
            </a:endParaRPr>
          </a:p>
          <a:p>
            <a:pPr algn="ctr"/>
            <a:r>
              <a:rPr lang="tr-TR" sz="2400" b="1" dirty="0" smtClean="0">
                <a:solidFill>
                  <a:srgbClr val="FF0000"/>
                </a:solidFill>
              </a:rPr>
              <a:t>ÖLÇME DEĞERLENDİRME MERKEZİ</a:t>
            </a:r>
            <a:endParaRPr lang="tr-TR" sz="2400" b="1" dirty="0">
              <a:solidFill>
                <a:srgbClr val="FF0000"/>
              </a:solidFill>
            </a:endParaRPr>
          </a:p>
        </p:txBody>
      </p:sp>
      <p:sp>
        <p:nvSpPr>
          <p:cNvPr id="10" name="9 Dikdörtgen"/>
          <p:cNvSpPr/>
          <p:nvPr/>
        </p:nvSpPr>
        <p:spPr>
          <a:xfrm>
            <a:off x="170636" y="4295573"/>
            <a:ext cx="11905861" cy="1323439"/>
          </a:xfrm>
          <a:prstGeom prst="rect">
            <a:avLst/>
          </a:prstGeom>
        </p:spPr>
        <p:txBody>
          <a:bodyPr wrap="square">
            <a:spAutoFit/>
          </a:bodyPr>
          <a:lstStyle/>
          <a:p>
            <a:pPr algn="ctr"/>
            <a:r>
              <a:rPr lang="tr-TR" sz="8000" b="1" dirty="0" smtClean="0">
                <a:solidFill>
                  <a:srgbClr val="00B0F0"/>
                </a:solidFill>
              </a:rPr>
              <a:t>…TEŞEKKÜRLER…</a:t>
            </a:r>
            <a:endParaRPr lang="tr-TR" sz="8000" b="1" dirty="0">
              <a:solidFill>
                <a:srgbClr val="00B0F0"/>
              </a:solidFill>
            </a:endParaRPr>
          </a:p>
        </p:txBody>
      </p:sp>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636" y="5791200"/>
            <a:ext cx="11735224" cy="913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stretch>
            <a:fillRect/>
          </a:stretch>
        </p:blipFill>
        <p:spPr>
          <a:xfrm>
            <a:off x="6122568" y="1428751"/>
            <a:ext cx="5401479" cy="5410200"/>
          </a:xfrm>
          <a:prstGeom prst="rect">
            <a:avLst/>
          </a:prstGeom>
          <a:effectLst/>
        </p:spPr>
      </p:pic>
      <p:pic>
        <p:nvPicPr>
          <p:cNvPr id="2" name="Resim 1"/>
          <p:cNvPicPr>
            <a:picLocks noChangeAspect="1"/>
          </p:cNvPicPr>
          <p:nvPr/>
        </p:nvPicPr>
        <p:blipFill>
          <a:blip r:embed="rId3"/>
          <a:stretch>
            <a:fillRect/>
          </a:stretch>
        </p:blipFill>
        <p:spPr>
          <a:xfrm>
            <a:off x="922722" y="1538478"/>
            <a:ext cx="5268528" cy="5279643"/>
          </a:xfrm>
          <a:prstGeom prst="rect">
            <a:avLst/>
          </a:prstGeom>
          <a:effectLst/>
        </p:spPr>
      </p:pic>
      <p:pic>
        <p:nvPicPr>
          <p:cNvPr id="9" name="Resim 8"/>
          <p:cNvPicPr>
            <a:picLocks noChangeAspect="1"/>
          </p:cNvPicPr>
          <p:nvPr/>
        </p:nvPicPr>
        <p:blipFill>
          <a:blip r:embed="rId4"/>
          <a:stretch>
            <a:fillRect/>
          </a:stretch>
        </p:blipFill>
        <p:spPr>
          <a:xfrm>
            <a:off x="179772" y="149394"/>
            <a:ext cx="11896725" cy="1419225"/>
          </a:xfrm>
          <a:prstGeom prst="rect">
            <a:avLst/>
          </a:prstGeom>
        </p:spPr>
      </p:pic>
    </p:spTree>
    <p:extLst>
      <p:ext uri="{BB962C8B-B14F-4D97-AF65-F5344CB8AC3E}">
        <p14:creationId xmlns:p14="http://schemas.microsoft.com/office/powerpoint/2010/main" val="447192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286139" y="4252240"/>
            <a:ext cx="11905861" cy="954107"/>
          </a:xfrm>
          <a:prstGeom prst="rect">
            <a:avLst/>
          </a:prstGeom>
        </p:spPr>
        <p:txBody>
          <a:bodyPr wrap="square">
            <a:spAutoFit/>
          </a:bodyPr>
          <a:lstStyle/>
          <a:p>
            <a:pPr algn="ctr"/>
            <a:r>
              <a:rPr lang="tr-TR" sz="2800" b="1" dirty="0">
                <a:solidFill>
                  <a:srgbClr val="0070C0"/>
                </a:solidFill>
              </a:rPr>
              <a:t>ÖLÇME, DEĞERLENDİRME VE SINAV HİZMETLERİ GENEL MÜDÜRLÜĞÜ </a:t>
            </a:r>
          </a:p>
          <a:p>
            <a:pPr algn="ctr"/>
            <a:r>
              <a:rPr lang="tr-TR" sz="2800" b="1" dirty="0">
                <a:solidFill>
                  <a:srgbClr val="0070C0"/>
                </a:solidFill>
              </a:rPr>
              <a:t>VERİ ANALİZİ  İZLEME VE DEĞERLENDİRME DAİRE BAŞKANLIĞI</a:t>
            </a:r>
          </a:p>
        </p:txBody>
      </p:sp>
      <p:grpSp>
        <p:nvGrpSpPr>
          <p:cNvPr id="5" name="Grup 9"/>
          <p:cNvGrpSpPr/>
          <p:nvPr/>
        </p:nvGrpSpPr>
        <p:grpSpPr>
          <a:xfrm>
            <a:off x="1418251" y="2600402"/>
            <a:ext cx="9583826" cy="1169166"/>
            <a:chOff x="1177741" y="3270650"/>
            <a:chExt cx="9620250" cy="1038226"/>
          </a:xfrm>
        </p:grpSpPr>
        <p:pic>
          <p:nvPicPr>
            <p:cNvPr id="6" name="Resim 10"/>
            <p:cNvPicPr>
              <a:picLocks noChangeAspect="1"/>
            </p:cNvPicPr>
            <p:nvPr/>
          </p:nvPicPr>
          <p:blipFill>
            <a:blip r:embed="rId2"/>
            <a:stretch>
              <a:fillRect/>
            </a:stretch>
          </p:blipFill>
          <p:spPr>
            <a:xfrm>
              <a:off x="1177741" y="3270650"/>
              <a:ext cx="9620250" cy="1038226"/>
            </a:xfrm>
            <a:prstGeom prst="rect">
              <a:avLst/>
            </a:prstGeom>
          </p:spPr>
        </p:pic>
        <p:sp>
          <p:nvSpPr>
            <p:cNvPr id="7" name="Dikdörtgen 11"/>
            <p:cNvSpPr/>
            <p:nvPr/>
          </p:nvSpPr>
          <p:spPr>
            <a:xfrm>
              <a:off x="2336800" y="3495427"/>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pic>
        <p:nvPicPr>
          <p:cNvPr id="9" name="Resim 8"/>
          <p:cNvPicPr>
            <a:picLocks noChangeAspect="1"/>
          </p:cNvPicPr>
          <p:nvPr/>
        </p:nvPicPr>
        <p:blipFill>
          <a:blip r:embed="rId3"/>
          <a:stretch>
            <a:fillRect/>
          </a:stretch>
        </p:blipFill>
        <p:spPr>
          <a:xfrm>
            <a:off x="179772" y="149394"/>
            <a:ext cx="11896725" cy="1419225"/>
          </a:xfrm>
          <a:prstGeom prst="rect">
            <a:avLst/>
          </a:prstGeom>
        </p:spPr>
      </p:pic>
    </p:spTree>
    <p:extLst>
      <p:ext uri="{BB962C8B-B14F-4D97-AF65-F5344CB8AC3E}">
        <p14:creationId xmlns:p14="http://schemas.microsoft.com/office/powerpoint/2010/main" val="447192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Resim 8"/>
          <p:cNvPicPr>
            <a:picLocks noChangeAspect="1"/>
          </p:cNvPicPr>
          <p:nvPr/>
        </p:nvPicPr>
        <p:blipFill>
          <a:blip r:embed="rId2"/>
          <a:stretch>
            <a:fillRect/>
          </a:stretch>
        </p:blipFill>
        <p:spPr>
          <a:xfrm>
            <a:off x="179772" y="149394"/>
            <a:ext cx="11896725" cy="1419225"/>
          </a:xfrm>
          <a:prstGeom prst="rect">
            <a:avLst/>
          </a:prstGeom>
        </p:spPr>
      </p:pic>
      <p:pic>
        <p:nvPicPr>
          <p:cNvPr id="11" name="Resim 7"/>
          <p:cNvPicPr>
            <a:picLocks noChangeAspect="1"/>
          </p:cNvPicPr>
          <p:nvPr/>
        </p:nvPicPr>
        <p:blipFill>
          <a:blip r:embed="rId3"/>
          <a:stretch>
            <a:fillRect/>
          </a:stretch>
        </p:blipFill>
        <p:spPr>
          <a:xfrm>
            <a:off x="10600647" y="121081"/>
            <a:ext cx="1475850" cy="1475850"/>
          </a:xfrm>
          <a:prstGeom prst="rect">
            <a:avLst/>
          </a:prstGeom>
        </p:spPr>
      </p:pic>
      <p:sp>
        <p:nvSpPr>
          <p:cNvPr id="12" name="Dikdörtgen 1"/>
          <p:cNvSpPr/>
          <p:nvPr/>
        </p:nvSpPr>
        <p:spPr>
          <a:xfrm>
            <a:off x="5593213" y="3420362"/>
            <a:ext cx="6270651" cy="2677656"/>
          </a:xfrm>
          <a:prstGeom prst="rect">
            <a:avLst/>
          </a:prstGeom>
        </p:spPr>
        <p:txBody>
          <a:bodyPr wrap="square">
            <a:spAutoFit/>
          </a:bodyPr>
          <a:lstStyle/>
          <a:p>
            <a:r>
              <a:rPr lang="tr-TR" sz="2800" noProof="1">
                <a:solidFill>
                  <a:schemeClr val="accent1">
                    <a:lumMod val="75000"/>
                  </a:schemeClr>
                </a:solidFill>
              </a:rPr>
              <a:t>Belirlenecek olan sınıf düzeylerinde sistemin ve alınan kararların işleyişini, öğrencilerin akademik çıktıları üzerinden görmek amacıyla herhangi bir notlandırma olmaksızın “</a:t>
            </a:r>
            <a:r>
              <a:rPr lang="tr-TR" sz="2800" b="1" noProof="1">
                <a:solidFill>
                  <a:schemeClr val="accent1">
                    <a:lumMod val="75000"/>
                  </a:schemeClr>
                </a:solidFill>
              </a:rPr>
              <a:t>Öğrenci Başarı İzleme Araştırması</a:t>
            </a:r>
            <a:r>
              <a:rPr lang="tr-TR" sz="2800" noProof="1">
                <a:solidFill>
                  <a:schemeClr val="accent1">
                    <a:lumMod val="75000"/>
                  </a:schemeClr>
                </a:solidFill>
              </a:rPr>
              <a:t>” yapılacaktır.</a:t>
            </a:r>
          </a:p>
        </p:txBody>
      </p:sp>
      <p:pic>
        <p:nvPicPr>
          <p:cNvPr id="13" name="Resim 2"/>
          <p:cNvPicPr>
            <a:picLocks noChangeAspect="1"/>
          </p:cNvPicPr>
          <p:nvPr/>
        </p:nvPicPr>
        <p:blipFill>
          <a:blip r:embed="rId4"/>
          <a:stretch>
            <a:fillRect/>
          </a:stretch>
        </p:blipFill>
        <p:spPr>
          <a:xfrm>
            <a:off x="179771" y="1596930"/>
            <a:ext cx="5072567" cy="5083269"/>
          </a:xfrm>
          <a:prstGeom prst="rect">
            <a:avLst/>
          </a:prstGeom>
          <a:effectLst>
            <a:softEdge rad="0"/>
          </a:effectLst>
        </p:spPr>
      </p:pic>
      <p:pic>
        <p:nvPicPr>
          <p:cNvPr id="14" name="Resim 4"/>
          <p:cNvPicPr>
            <a:picLocks noChangeAspect="1"/>
          </p:cNvPicPr>
          <p:nvPr/>
        </p:nvPicPr>
        <p:blipFill>
          <a:blip r:embed="rId5"/>
          <a:stretch>
            <a:fillRect/>
          </a:stretch>
        </p:blipFill>
        <p:spPr>
          <a:xfrm>
            <a:off x="5252338" y="1625242"/>
            <a:ext cx="5417687" cy="1453450"/>
          </a:xfrm>
          <a:prstGeom prst="rect">
            <a:avLst/>
          </a:prstGeom>
        </p:spPr>
      </p:pic>
      <p:sp>
        <p:nvSpPr>
          <p:cNvPr id="2" name="Metin kutusu 1"/>
          <p:cNvSpPr txBox="1"/>
          <p:nvPr/>
        </p:nvSpPr>
        <p:spPr>
          <a:xfrm>
            <a:off x="5546015" y="6098018"/>
            <a:ext cx="5386192" cy="369332"/>
          </a:xfrm>
          <a:prstGeom prst="rect">
            <a:avLst/>
          </a:prstGeom>
          <a:noFill/>
        </p:spPr>
        <p:txBody>
          <a:bodyPr wrap="square" rtlCol="0">
            <a:spAutoFit/>
          </a:bodyPr>
          <a:lstStyle/>
          <a:p>
            <a:r>
              <a:rPr lang="tr-TR" b="1" dirty="0" smtClean="0">
                <a:solidFill>
                  <a:srgbClr val="FF0000"/>
                </a:solidFill>
              </a:rPr>
              <a:t>2023 Eğitim Vizyon Belgesi. Sayfa 33</a:t>
            </a:r>
            <a:endParaRPr lang="tr-TR" b="1" dirty="0">
              <a:solidFill>
                <a:srgbClr val="FF0000"/>
              </a:solidFill>
            </a:endParaRPr>
          </a:p>
        </p:txBody>
      </p:sp>
    </p:spTree>
    <p:extLst>
      <p:ext uri="{BB962C8B-B14F-4D97-AF65-F5344CB8AC3E}">
        <p14:creationId xmlns:p14="http://schemas.microsoft.com/office/powerpoint/2010/main" val="3839040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2"/>
          <a:stretch>
            <a:fillRect/>
          </a:stretch>
        </p:blipFill>
        <p:spPr>
          <a:xfrm>
            <a:off x="179772" y="149394"/>
            <a:ext cx="8684310" cy="1175553"/>
          </a:xfrm>
          <a:prstGeom prst="rect">
            <a:avLst/>
          </a:prstGeom>
        </p:spPr>
      </p:pic>
      <p:pic>
        <p:nvPicPr>
          <p:cNvPr id="8" name="Resim 7"/>
          <p:cNvPicPr>
            <a:picLocks noChangeAspect="1"/>
          </p:cNvPicPr>
          <p:nvPr/>
        </p:nvPicPr>
        <p:blipFill>
          <a:blip r:embed="rId3"/>
          <a:stretch>
            <a:fillRect/>
          </a:stretch>
        </p:blipFill>
        <p:spPr>
          <a:xfrm>
            <a:off x="10693952" y="139742"/>
            <a:ext cx="1475850" cy="1475850"/>
          </a:xfrm>
          <a:prstGeom prst="rect">
            <a:avLst/>
          </a:prstGeom>
        </p:spPr>
      </p:pic>
      <p:pic>
        <p:nvPicPr>
          <p:cNvPr id="5" name="Resim 4"/>
          <p:cNvPicPr>
            <a:picLocks noChangeAspect="1"/>
          </p:cNvPicPr>
          <p:nvPr/>
        </p:nvPicPr>
        <p:blipFill>
          <a:blip r:embed="rId4"/>
          <a:stretch>
            <a:fillRect/>
          </a:stretch>
        </p:blipFill>
        <p:spPr>
          <a:xfrm>
            <a:off x="6725606" y="149290"/>
            <a:ext cx="3967267" cy="1156996"/>
          </a:xfrm>
          <a:prstGeom prst="rect">
            <a:avLst/>
          </a:prstGeom>
        </p:spPr>
      </p:pic>
      <p:sp>
        <p:nvSpPr>
          <p:cNvPr id="2" name="Dikdörtgen 1"/>
          <p:cNvSpPr/>
          <p:nvPr/>
        </p:nvSpPr>
        <p:spPr>
          <a:xfrm>
            <a:off x="442946" y="2673913"/>
            <a:ext cx="11495564" cy="3108543"/>
          </a:xfrm>
          <a:prstGeom prst="rect">
            <a:avLst/>
          </a:prstGeom>
        </p:spPr>
        <p:txBody>
          <a:bodyPr wrap="square">
            <a:spAutoFit/>
          </a:bodyPr>
          <a:lstStyle/>
          <a:p>
            <a:r>
              <a:rPr lang="tr-TR" sz="2800" dirty="0">
                <a:solidFill>
                  <a:schemeClr val="accent1">
                    <a:lumMod val="75000"/>
                  </a:schemeClr>
                </a:solidFill>
              </a:rPr>
              <a:t>Her çocuk olabileceğinin en iyisi olma yolunda seçeneklere sahip olmalı, buna sahip olduğunu eğitim hayatının her anında hissetmeli ve seçtiği yolda ilerleyebilmek, potansiyelinin tamamını ortaya çıkarabilmek için yeterli fırsata kavuşmalıdır. İyi bir ölçme değerlendirme sisteminin sorumluluğu, bu yolculukta çocuğun yapabilirliklerini anlamlandırarak bunu artırmakla </a:t>
            </a:r>
            <a:r>
              <a:rPr lang="tr-TR" sz="2800" dirty="0">
                <a:solidFill>
                  <a:schemeClr val="accent1">
                    <a:lumMod val="75000"/>
                  </a:schemeClr>
                </a:solidFill>
              </a:rPr>
              <a:t>sorumlu</a:t>
            </a:r>
            <a:r>
              <a:rPr lang="tr-TR" sz="2800" b="1" u="sng" dirty="0"/>
              <a:t> tüm paydaşlara, doğru ve anlamlı kararlar alabilmeleri için destek olmaktır</a:t>
            </a:r>
            <a:r>
              <a:rPr lang="tr-TR" sz="2800" b="1" dirty="0"/>
              <a:t>. </a:t>
            </a:r>
            <a:r>
              <a:rPr lang="tr-TR" sz="2800" dirty="0">
                <a:solidFill>
                  <a:schemeClr val="accent1">
                    <a:lumMod val="75000"/>
                  </a:schemeClr>
                </a:solidFill>
              </a:rPr>
              <a:t>S.33</a:t>
            </a:r>
          </a:p>
        </p:txBody>
      </p:sp>
    </p:spTree>
    <p:extLst>
      <p:ext uri="{BB962C8B-B14F-4D97-AF65-F5344CB8AC3E}">
        <p14:creationId xmlns:p14="http://schemas.microsoft.com/office/powerpoint/2010/main" val="2905528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8301" y="2655252"/>
            <a:ext cx="11495564" cy="2246769"/>
          </a:xfrm>
          <a:prstGeom prst="rect">
            <a:avLst/>
          </a:prstGeom>
        </p:spPr>
        <p:txBody>
          <a:bodyPr wrap="square">
            <a:spAutoFit/>
          </a:bodyPr>
          <a:lstStyle/>
          <a:p>
            <a:r>
              <a:rPr lang="tr-TR" sz="2800" dirty="0">
                <a:solidFill>
                  <a:schemeClr val="accent1">
                    <a:lumMod val="75000"/>
                  </a:schemeClr>
                </a:solidFill>
              </a:rPr>
              <a:t>Neyin, nasıl ve hangi amaçla ölçüldüğüne ilişkin verilecek her türlü cevabın merkezinde, çocuğun tüm yönleriyle gelişimi ve mutluluğu yer alır. Öğrenci gelişim verileri üzerinden eğitim sisteminin, eğitim politikalarının, okulun, öğretmen ve okul yöneticisinin değerlendirmesinin yapılabileceği bir ölçme ve değerlendirme çerçevesi oluşturulacaktır. S.33</a:t>
            </a:r>
          </a:p>
        </p:txBody>
      </p:sp>
      <p:pic>
        <p:nvPicPr>
          <p:cNvPr id="7" name="Resim 8"/>
          <p:cNvPicPr>
            <a:picLocks noChangeAspect="1"/>
          </p:cNvPicPr>
          <p:nvPr/>
        </p:nvPicPr>
        <p:blipFill>
          <a:blip r:embed="rId2"/>
          <a:stretch>
            <a:fillRect/>
          </a:stretch>
        </p:blipFill>
        <p:spPr>
          <a:xfrm>
            <a:off x="179772" y="149394"/>
            <a:ext cx="8684310" cy="1175553"/>
          </a:xfrm>
          <a:prstGeom prst="rect">
            <a:avLst/>
          </a:prstGeom>
        </p:spPr>
      </p:pic>
      <p:pic>
        <p:nvPicPr>
          <p:cNvPr id="10" name="Resim 7"/>
          <p:cNvPicPr>
            <a:picLocks noChangeAspect="1"/>
          </p:cNvPicPr>
          <p:nvPr/>
        </p:nvPicPr>
        <p:blipFill>
          <a:blip r:embed="rId3"/>
          <a:stretch>
            <a:fillRect/>
          </a:stretch>
        </p:blipFill>
        <p:spPr>
          <a:xfrm>
            <a:off x="10693952" y="139742"/>
            <a:ext cx="1475850" cy="1475850"/>
          </a:xfrm>
          <a:prstGeom prst="rect">
            <a:avLst/>
          </a:prstGeom>
        </p:spPr>
      </p:pic>
      <p:pic>
        <p:nvPicPr>
          <p:cNvPr id="11" name="Resim 4"/>
          <p:cNvPicPr>
            <a:picLocks noChangeAspect="1"/>
          </p:cNvPicPr>
          <p:nvPr/>
        </p:nvPicPr>
        <p:blipFill>
          <a:blip r:embed="rId4"/>
          <a:stretch>
            <a:fillRect/>
          </a:stretch>
        </p:blipFill>
        <p:spPr>
          <a:xfrm>
            <a:off x="6725606" y="149290"/>
            <a:ext cx="3967267" cy="1156996"/>
          </a:xfrm>
          <a:prstGeom prst="rect">
            <a:avLst/>
          </a:prstGeom>
        </p:spPr>
      </p:pic>
    </p:spTree>
    <p:extLst>
      <p:ext uri="{BB962C8B-B14F-4D97-AF65-F5344CB8AC3E}">
        <p14:creationId xmlns:p14="http://schemas.microsoft.com/office/powerpoint/2010/main" val="3514316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1202</TotalTime>
  <Words>1509</Words>
  <Application>Microsoft Office PowerPoint</Application>
  <PresentationFormat>Özel</PresentationFormat>
  <Paragraphs>446</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kemal2</dc:creator>
  <cp:lastModifiedBy>ODMBASKAN</cp:lastModifiedBy>
  <cp:revision>84</cp:revision>
  <cp:lastPrinted>2019-03-19T11:41:04Z</cp:lastPrinted>
  <dcterms:created xsi:type="dcterms:W3CDTF">2019-01-15T21:03:29Z</dcterms:created>
  <dcterms:modified xsi:type="dcterms:W3CDTF">2019-03-19T11:45:06Z</dcterms:modified>
</cp:coreProperties>
</file>